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Lst>
  <p:sldSz cx="18288000" cy="10287000"/>
  <p:notesSz cx="6858000" cy="9144000"/>
  <p:embeddedFontLst>
    <p:embeddedFont>
      <p:font typeface="Montserrat Bold" charset="1" panose="00000800000000000000"/>
      <p:regular r:id="rId34"/>
    </p:embeddedFont>
    <p:embeddedFont>
      <p:font typeface="Poppins Bold" charset="1" panose="00000800000000000000"/>
      <p:regular r:id="rId35"/>
    </p:embeddedFont>
    <p:embeddedFont>
      <p:font typeface="Poppins" charset="1" panose="00000500000000000000"/>
      <p:regular r:id="rId36"/>
    </p:embeddedFont>
    <p:embeddedFont>
      <p:font typeface="Montserrat" charset="1" panose="00000500000000000000"/>
      <p:regular r:id="rId3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jpeg" Type="http://schemas.openxmlformats.org/officeDocument/2006/relationships/image"/><Relationship Id="rId3" Target="../media/image18.png" Type="http://schemas.openxmlformats.org/officeDocument/2006/relationships/image"/><Relationship Id="rId4" Target="../media/image19.svg" Type="http://schemas.openxmlformats.org/officeDocument/2006/relationships/image"/><Relationship Id="rId5" Target="../media/image20.png" Type="http://schemas.openxmlformats.org/officeDocument/2006/relationships/image"/><Relationship Id="rId6" Target="../media/image21.svg" Type="http://schemas.openxmlformats.org/officeDocument/2006/relationships/image"/><Relationship Id="rId7" Target="../media/image22.png" Type="http://schemas.openxmlformats.org/officeDocument/2006/relationships/image"/><Relationship Id="rId8" Target="../media/image23.svg" Type="http://schemas.openxmlformats.org/officeDocument/2006/relationships/image"/><Relationship Id="rId9" Target="../media/image24.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jpeg" Type="http://schemas.openxmlformats.org/officeDocument/2006/relationships/image"/><Relationship Id="rId3" Target="../media/image18.png" Type="http://schemas.openxmlformats.org/officeDocument/2006/relationships/image"/><Relationship Id="rId4" Target="../media/image19.svg" Type="http://schemas.openxmlformats.org/officeDocument/2006/relationships/image"/><Relationship Id="rId5" Target="../media/image20.png" Type="http://schemas.openxmlformats.org/officeDocument/2006/relationships/image"/><Relationship Id="rId6" Target="../media/image21.svg" Type="http://schemas.openxmlformats.org/officeDocument/2006/relationships/image"/><Relationship Id="rId7" Target="../media/image22.png" Type="http://schemas.openxmlformats.org/officeDocument/2006/relationships/image"/><Relationship Id="rId8" Target="../media/image23.svg" Type="http://schemas.openxmlformats.org/officeDocument/2006/relationships/image"/><Relationship Id="rId9" Target="../media/image25.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jpeg" Type="http://schemas.openxmlformats.org/officeDocument/2006/relationships/image"/><Relationship Id="rId3" Target="../media/image18.png" Type="http://schemas.openxmlformats.org/officeDocument/2006/relationships/image"/><Relationship Id="rId4" Target="../media/image19.svg" Type="http://schemas.openxmlformats.org/officeDocument/2006/relationships/image"/><Relationship Id="rId5" Target="../media/image20.png" Type="http://schemas.openxmlformats.org/officeDocument/2006/relationships/image"/><Relationship Id="rId6" Target="../media/image21.svg" Type="http://schemas.openxmlformats.org/officeDocument/2006/relationships/image"/><Relationship Id="rId7" Target="../media/image22.png" Type="http://schemas.openxmlformats.org/officeDocument/2006/relationships/image"/><Relationship Id="rId8" Target="../media/image23.svg" Type="http://schemas.openxmlformats.org/officeDocument/2006/relationships/image"/><Relationship Id="rId9" Target="../media/image26.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jpeg" Type="http://schemas.openxmlformats.org/officeDocument/2006/relationships/image"/><Relationship Id="rId3" Target="../media/image18.png" Type="http://schemas.openxmlformats.org/officeDocument/2006/relationships/image"/><Relationship Id="rId4" Target="../media/image19.svg" Type="http://schemas.openxmlformats.org/officeDocument/2006/relationships/image"/><Relationship Id="rId5" Target="../media/image20.png" Type="http://schemas.openxmlformats.org/officeDocument/2006/relationships/image"/><Relationship Id="rId6" Target="../media/image21.svg" Type="http://schemas.openxmlformats.org/officeDocument/2006/relationships/image"/><Relationship Id="rId7" Target="../media/image22.png" Type="http://schemas.openxmlformats.org/officeDocument/2006/relationships/image"/><Relationship Id="rId8" Target="../media/image23.svg" Type="http://schemas.openxmlformats.org/officeDocument/2006/relationships/image"/><Relationship Id="rId9" Target="../media/image27.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jpeg" Type="http://schemas.openxmlformats.org/officeDocument/2006/relationships/image"/><Relationship Id="rId3" Target="../media/image18.png" Type="http://schemas.openxmlformats.org/officeDocument/2006/relationships/image"/><Relationship Id="rId4" Target="../media/image19.svg" Type="http://schemas.openxmlformats.org/officeDocument/2006/relationships/image"/><Relationship Id="rId5" Target="../media/image20.png" Type="http://schemas.openxmlformats.org/officeDocument/2006/relationships/image"/><Relationship Id="rId6" Target="../media/image21.svg" Type="http://schemas.openxmlformats.org/officeDocument/2006/relationships/image"/><Relationship Id="rId7" Target="../media/image22.png" Type="http://schemas.openxmlformats.org/officeDocument/2006/relationships/image"/><Relationship Id="rId8" Target="../media/image23.svg" Type="http://schemas.openxmlformats.org/officeDocument/2006/relationships/image"/><Relationship Id="rId9" Target="../media/image28.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jpeg" Type="http://schemas.openxmlformats.org/officeDocument/2006/relationships/image"/><Relationship Id="rId3" Target="../media/image18.png" Type="http://schemas.openxmlformats.org/officeDocument/2006/relationships/image"/><Relationship Id="rId4" Target="../media/image19.svg" Type="http://schemas.openxmlformats.org/officeDocument/2006/relationships/image"/><Relationship Id="rId5" Target="../media/image20.png" Type="http://schemas.openxmlformats.org/officeDocument/2006/relationships/image"/><Relationship Id="rId6" Target="../media/image21.svg" Type="http://schemas.openxmlformats.org/officeDocument/2006/relationships/image"/><Relationship Id="rId7" Target="../media/image22.png" Type="http://schemas.openxmlformats.org/officeDocument/2006/relationships/image"/><Relationship Id="rId8" Target="../media/image23.svg" Type="http://schemas.openxmlformats.org/officeDocument/2006/relationships/image"/><Relationship Id="rId9" Target="../media/image29.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jpeg" Type="http://schemas.openxmlformats.org/officeDocument/2006/relationships/image"/><Relationship Id="rId3" Target="../media/image18.png" Type="http://schemas.openxmlformats.org/officeDocument/2006/relationships/image"/><Relationship Id="rId4" Target="../media/image19.svg" Type="http://schemas.openxmlformats.org/officeDocument/2006/relationships/image"/><Relationship Id="rId5" Target="../media/image20.png" Type="http://schemas.openxmlformats.org/officeDocument/2006/relationships/image"/><Relationship Id="rId6" Target="../media/image21.svg" Type="http://schemas.openxmlformats.org/officeDocument/2006/relationships/image"/><Relationship Id="rId7" Target="../media/image22.png" Type="http://schemas.openxmlformats.org/officeDocument/2006/relationships/image"/><Relationship Id="rId8" Target="../media/image23.svg" Type="http://schemas.openxmlformats.org/officeDocument/2006/relationships/image"/><Relationship Id="rId9" Target="../media/image30.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jpeg" Type="http://schemas.openxmlformats.org/officeDocument/2006/relationships/image"/><Relationship Id="rId3" Target="../media/image18.png" Type="http://schemas.openxmlformats.org/officeDocument/2006/relationships/image"/><Relationship Id="rId4" Target="../media/image19.svg" Type="http://schemas.openxmlformats.org/officeDocument/2006/relationships/image"/><Relationship Id="rId5" Target="../media/image20.png" Type="http://schemas.openxmlformats.org/officeDocument/2006/relationships/image"/><Relationship Id="rId6" Target="../media/image21.svg" Type="http://schemas.openxmlformats.org/officeDocument/2006/relationships/image"/><Relationship Id="rId7" Target="../media/image22.png" Type="http://schemas.openxmlformats.org/officeDocument/2006/relationships/image"/><Relationship Id="rId8" Target="../media/image23.svg" Type="http://schemas.openxmlformats.org/officeDocument/2006/relationships/image"/><Relationship Id="rId9" Target="../media/image31.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jpeg" Type="http://schemas.openxmlformats.org/officeDocument/2006/relationships/image"/><Relationship Id="rId3" Target="../media/image18.png" Type="http://schemas.openxmlformats.org/officeDocument/2006/relationships/image"/><Relationship Id="rId4" Target="../media/image19.svg" Type="http://schemas.openxmlformats.org/officeDocument/2006/relationships/image"/><Relationship Id="rId5" Target="../media/image20.png" Type="http://schemas.openxmlformats.org/officeDocument/2006/relationships/image"/><Relationship Id="rId6" Target="../media/image21.svg" Type="http://schemas.openxmlformats.org/officeDocument/2006/relationships/image"/><Relationship Id="rId7" Target="../media/image22.png" Type="http://schemas.openxmlformats.org/officeDocument/2006/relationships/image"/><Relationship Id="rId8" Target="../media/image23.svg" Type="http://schemas.openxmlformats.org/officeDocument/2006/relationships/image"/><Relationship Id="rId9" Target="../media/image32.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jpeg" Type="http://schemas.openxmlformats.org/officeDocument/2006/relationships/image"/><Relationship Id="rId3" Target="../media/image18.png" Type="http://schemas.openxmlformats.org/officeDocument/2006/relationships/image"/><Relationship Id="rId4" Target="../media/image19.svg" Type="http://schemas.openxmlformats.org/officeDocument/2006/relationships/image"/><Relationship Id="rId5" Target="../media/image20.png" Type="http://schemas.openxmlformats.org/officeDocument/2006/relationships/image"/><Relationship Id="rId6" Target="../media/image21.svg" Type="http://schemas.openxmlformats.org/officeDocument/2006/relationships/image"/><Relationship Id="rId7" Target="../media/image22.png" Type="http://schemas.openxmlformats.org/officeDocument/2006/relationships/image"/><Relationship Id="rId8" Target="../media/image23.svg" Type="http://schemas.openxmlformats.org/officeDocument/2006/relationships/image"/><Relationship Id="rId9" Target="../media/image33.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jpeg" Type="http://schemas.openxmlformats.org/officeDocument/2006/relationships/image"/><Relationship Id="rId3" Target="../media/image18.png" Type="http://schemas.openxmlformats.org/officeDocument/2006/relationships/image"/><Relationship Id="rId4" Target="../media/image19.svg" Type="http://schemas.openxmlformats.org/officeDocument/2006/relationships/image"/><Relationship Id="rId5" Target="../media/image20.png" Type="http://schemas.openxmlformats.org/officeDocument/2006/relationships/image"/><Relationship Id="rId6" Target="../media/image21.svg" Type="http://schemas.openxmlformats.org/officeDocument/2006/relationships/image"/><Relationship Id="rId7" Target="../media/image22.png" Type="http://schemas.openxmlformats.org/officeDocument/2006/relationships/image"/><Relationship Id="rId8" Target="../media/image23.svg" Type="http://schemas.openxmlformats.org/officeDocument/2006/relationships/image"/><Relationship Id="rId9" Target="../media/image34.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jpeg" Type="http://schemas.openxmlformats.org/officeDocument/2006/relationships/image"/><Relationship Id="rId3" Target="../media/image18.png" Type="http://schemas.openxmlformats.org/officeDocument/2006/relationships/image"/><Relationship Id="rId4" Target="../media/image19.svg" Type="http://schemas.openxmlformats.org/officeDocument/2006/relationships/image"/><Relationship Id="rId5" Target="../media/image20.png" Type="http://schemas.openxmlformats.org/officeDocument/2006/relationships/image"/><Relationship Id="rId6" Target="../media/image21.svg" Type="http://schemas.openxmlformats.org/officeDocument/2006/relationships/image"/><Relationship Id="rId7" Target="../media/image22.png" Type="http://schemas.openxmlformats.org/officeDocument/2006/relationships/image"/><Relationship Id="rId8" Target="../media/image23.svg" Type="http://schemas.openxmlformats.org/officeDocument/2006/relationships/image"/><Relationship Id="rId9" Target="../media/image35.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jpeg" Type="http://schemas.openxmlformats.org/officeDocument/2006/relationships/image"/><Relationship Id="rId3" Target="../media/image18.png" Type="http://schemas.openxmlformats.org/officeDocument/2006/relationships/image"/><Relationship Id="rId4" Target="../media/image19.svg" Type="http://schemas.openxmlformats.org/officeDocument/2006/relationships/image"/><Relationship Id="rId5" Target="../media/image20.png" Type="http://schemas.openxmlformats.org/officeDocument/2006/relationships/image"/><Relationship Id="rId6" Target="../media/image21.svg" Type="http://schemas.openxmlformats.org/officeDocument/2006/relationships/image"/><Relationship Id="rId7" Target="../media/image22.png" Type="http://schemas.openxmlformats.org/officeDocument/2006/relationships/image"/><Relationship Id="rId8" Target="../media/image23.svg" Type="http://schemas.openxmlformats.org/officeDocument/2006/relationships/image"/><Relationship Id="rId9" Target="../media/image36.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jpeg" Type="http://schemas.openxmlformats.org/officeDocument/2006/relationships/image"/><Relationship Id="rId3" Target="../media/image18.png" Type="http://schemas.openxmlformats.org/officeDocument/2006/relationships/image"/><Relationship Id="rId4" Target="../media/image19.svg" Type="http://schemas.openxmlformats.org/officeDocument/2006/relationships/image"/><Relationship Id="rId5" Target="../media/image20.png" Type="http://schemas.openxmlformats.org/officeDocument/2006/relationships/image"/><Relationship Id="rId6" Target="../media/image21.svg" Type="http://schemas.openxmlformats.org/officeDocument/2006/relationships/image"/><Relationship Id="rId7" Target="../media/image22.png" Type="http://schemas.openxmlformats.org/officeDocument/2006/relationships/image"/><Relationship Id="rId8" Target="../media/image23.svg" Type="http://schemas.openxmlformats.org/officeDocument/2006/relationships/image"/><Relationship Id="rId9" Target="../media/image37.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8.jpeg" Type="http://schemas.openxmlformats.org/officeDocument/2006/relationships/image"/><Relationship Id="rId3" Target="../media/image39.png" Type="http://schemas.openxmlformats.org/officeDocument/2006/relationships/image"/><Relationship Id="rId4" Target="../media/image40.svg" Type="http://schemas.openxmlformats.org/officeDocument/2006/relationships/image"/><Relationship Id="rId5" Target="../media/image41.png" Type="http://schemas.openxmlformats.org/officeDocument/2006/relationships/image"/><Relationship Id="rId6" Target="../media/image42.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6.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png" Type="http://schemas.openxmlformats.org/officeDocument/2006/relationships/image"/><Relationship Id="rId4" Target="../media/image9.png" Type="http://schemas.openxmlformats.org/officeDocument/2006/relationships/image"/><Relationship Id="rId5" Target="../media/image10.png" Type="http://schemas.openxmlformats.org/officeDocument/2006/relationships/image"/><Relationship Id="rId6" Target="../media/image11.png" Type="http://schemas.openxmlformats.org/officeDocument/2006/relationships/image"/><Relationship Id="rId7" Target="../media/image12.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9744966" y="5536823"/>
            <a:ext cx="14099416" cy="14099416"/>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soli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TextBox 5" id="5"/>
          <p:cNvSpPr txBox="true"/>
          <p:nvPr/>
        </p:nvSpPr>
        <p:spPr>
          <a:xfrm rot="0">
            <a:off x="4749703" y="462500"/>
            <a:ext cx="8015383" cy="1567651"/>
          </a:xfrm>
          <a:prstGeom prst="rect">
            <a:avLst/>
          </a:prstGeom>
        </p:spPr>
        <p:txBody>
          <a:bodyPr anchor="t" rtlCol="false" tIns="0" lIns="0" bIns="0" rIns="0">
            <a:spAutoFit/>
          </a:bodyPr>
          <a:lstStyle/>
          <a:p>
            <a:pPr algn="l">
              <a:lnSpc>
                <a:spcPts val="12819"/>
              </a:lnSpc>
              <a:spcBef>
                <a:spcPct val="0"/>
              </a:spcBef>
            </a:pPr>
            <a:r>
              <a:rPr lang="en-US" b="true" sz="9156">
                <a:solidFill>
                  <a:srgbClr val="051D40"/>
                </a:solidFill>
                <a:latin typeface="Montserrat Bold"/>
                <a:ea typeface="Montserrat Bold"/>
                <a:cs typeface="Montserrat Bold"/>
                <a:sym typeface="Montserrat Bold"/>
              </a:rPr>
              <a:t>Chuyên Đề 1</a:t>
            </a:r>
          </a:p>
        </p:txBody>
      </p:sp>
      <p:grpSp>
        <p:nvGrpSpPr>
          <p:cNvPr name="Group 6" id="6"/>
          <p:cNvGrpSpPr/>
          <p:nvPr/>
        </p:nvGrpSpPr>
        <p:grpSpPr>
          <a:xfrm rot="0">
            <a:off x="16420234" y="-1717598"/>
            <a:ext cx="3735531" cy="3735531"/>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9" id="9"/>
          <p:cNvGrpSpPr/>
          <p:nvPr/>
        </p:nvGrpSpPr>
        <p:grpSpPr>
          <a:xfrm rot="0">
            <a:off x="747857" y="-643475"/>
            <a:ext cx="1286950" cy="1286950"/>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solidFill>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12" id="12"/>
          <p:cNvGrpSpPr/>
          <p:nvPr/>
        </p:nvGrpSpPr>
        <p:grpSpPr>
          <a:xfrm rot="0">
            <a:off x="-1929195" y="8389571"/>
            <a:ext cx="3735531" cy="3735531"/>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sp>
        <p:sp>
          <p:nvSpPr>
            <p:cNvPr name="TextBox 14" id="1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TextBox 15" id="15"/>
          <p:cNvSpPr txBox="true"/>
          <p:nvPr/>
        </p:nvSpPr>
        <p:spPr>
          <a:xfrm rot="0">
            <a:off x="6826439" y="2441975"/>
            <a:ext cx="7366063" cy="827312"/>
          </a:xfrm>
          <a:prstGeom prst="rect">
            <a:avLst/>
          </a:prstGeom>
        </p:spPr>
        <p:txBody>
          <a:bodyPr anchor="t" rtlCol="false" tIns="0" lIns="0" bIns="0" rIns="0">
            <a:spAutoFit/>
          </a:bodyPr>
          <a:lstStyle/>
          <a:p>
            <a:pPr algn="l">
              <a:lnSpc>
                <a:spcPts val="6375"/>
              </a:lnSpc>
              <a:spcBef>
                <a:spcPct val="0"/>
              </a:spcBef>
            </a:pPr>
            <a:r>
              <a:rPr lang="en-US" b="true" sz="4553" spc="-91">
                <a:solidFill>
                  <a:srgbClr val="051D40"/>
                </a:solidFill>
                <a:latin typeface="Poppins Bold"/>
                <a:ea typeface="Poppins Bold"/>
                <a:cs typeface="Poppins Bold"/>
                <a:sym typeface="Poppins Bold"/>
              </a:rPr>
              <a:t>Wedsite Bất Động sản</a:t>
            </a:r>
          </a:p>
        </p:txBody>
      </p:sp>
      <p:sp>
        <p:nvSpPr>
          <p:cNvPr name="Freeform 16" id="16"/>
          <p:cNvSpPr/>
          <p:nvPr/>
        </p:nvSpPr>
        <p:spPr>
          <a:xfrm flipH="false" flipV="false" rot="5400000">
            <a:off x="3790362" y="4334886"/>
            <a:ext cx="510937" cy="453341"/>
          </a:xfrm>
          <a:custGeom>
            <a:avLst/>
            <a:gdLst/>
            <a:ahLst/>
            <a:cxnLst/>
            <a:rect r="r" b="b" t="t" l="l"/>
            <a:pathLst>
              <a:path h="453341" w="510937">
                <a:moveTo>
                  <a:pt x="0" y="0"/>
                </a:moveTo>
                <a:lnTo>
                  <a:pt x="510937" y="0"/>
                </a:lnTo>
                <a:lnTo>
                  <a:pt x="510937" y="453341"/>
                </a:lnTo>
                <a:lnTo>
                  <a:pt x="0" y="45334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7" id="17"/>
          <p:cNvSpPr txBox="true"/>
          <p:nvPr/>
        </p:nvSpPr>
        <p:spPr>
          <a:xfrm rot="0">
            <a:off x="4491480" y="4259661"/>
            <a:ext cx="3773019" cy="518066"/>
          </a:xfrm>
          <a:prstGeom prst="rect">
            <a:avLst/>
          </a:prstGeom>
        </p:spPr>
        <p:txBody>
          <a:bodyPr anchor="t" rtlCol="false" tIns="0" lIns="0" bIns="0" rIns="0">
            <a:spAutoFit/>
          </a:bodyPr>
          <a:lstStyle/>
          <a:p>
            <a:pPr algn="l">
              <a:lnSpc>
                <a:spcPts val="3995"/>
              </a:lnSpc>
              <a:spcBef>
                <a:spcPct val="0"/>
              </a:spcBef>
            </a:pPr>
            <a:r>
              <a:rPr lang="en-US" sz="2853" spc="-57">
                <a:solidFill>
                  <a:srgbClr val="051D40"/>
                </a:solidFill>
                <a:latin typeface="Poppins"/>
                <a:ea typeface="Poppins"/>
                <a:cs typeface="Poppins"/>
                <a:sym typeface="Poppins"/>
              </a:rPr>
              <a:t>Lê Hải Đông</a:t>
            </a:r>
          </a:p>
        </p:txBody>
      </p:sp>
      <p:sp>
        <p:nvSpPr>
          <p:cNvPr name="TextBox 18" id="18"/>
          <p:cNvSpPr txBox="true"/>
          <p:nvPr/>
        </p:nvSpPr>
        <p:spPr>
          <a:xfrm rot="0">
            <a:off x="6562990" y="4298959"/>
            <a:ext cx="3181976" cy="518066"/>
          </a:xfrm>
          <a:prstGeom prst="rect">
            <a:avLst/>
          </a:prstGeom>
        </p:spPr>
        <p:txBody>
          <a:bodyPr anchor="t" rtlCol="false" tIns="0" lIns="0" bIns="0" rIns="0">
            <a:spAutoFit/>
          </a:bodyPr>
          <a:lstStyle/>
          <a:p>
            <a:pPr algn="r">
              <a:lnSpc>
                <a:spcPts val="3995"/>
              </a:lnSpc>
              <a:spcBef>
                <a:spcPct val="0"/>
              </a:spcBef>
            </a:pPr>
            <a:r>
              <a:rPr lang="en-US" sz="2853" spc="-57">
                <a:solidFill>
                  <a:srgbClr val="051D40"/>
                </a:solidFill>
                <a:latin typeface="Poppins"/>
                <a:ea typeface="Poppins"/>
                <a:cs typeface="Poppins"/>
                <a:sym typeface="Poppins"/>
              </a:rPr>
              <a:t>22050084</a:t>
            </a:r>
          </a:p>
        </p:txBody>
      </p:sp>
      <p:sp>
        <p:nvSpPr>
          <p:cNvPr name="Freeform 19" id="19"/>
          <p:cNvSpPr/>
          <p:nvPr/>
        </p:nvSpPr>
        <p:spPr>
          <a:xfrm flipH="false" flipV="false" rot="5400000">
            <a:off x="3790362" y="5310152"/>
            <a:ext cx="510937" cy="453341"/>
          </a:xfrm>
          <a:custGeom>
            <a:avLst/>
            <a:gdLst/>
            <a:ahLst/>
            <a:cxnLst/>
            <a:rect r="r" b="b" t="t" l="l"/>
            <a:pathLst>
              <a:path h="453341" w="510937">
                <a:moveTo>
                  <a:pt x="0" y="0"/>
                </a:moveTo>
                <a:lnTo>
                  <a:pt x="510937" y="0"/>
                </a:lnTo>
                <a:lnTo>
                  <a:pt x="510937" y="453341"/>
                </a:lnTo>
                <a:lnTo>
                  <a:pt x="0" y="45334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20" id="20"/>
          <p:cNvSpPr txBox="true"/>
          <p:nvPr/>
        </p:nvSpPr>
        <p:spPr>
          <a:xfrm rot="0">
            <a:off x="4491480" y="5234927"/>
            <a:ext cx="4143021" cy="518066"/>
          </a:xfrm>
          <a:prstGeom prst="rect">
            <a:avLst/>
          </a:prstGeom>
        </p:spPr>
        <p:txBody>
          <a:bodyPr anchor="t" rtlCol="false" tIns="0" lIns="0" bIns="0" rIns="0">
            <a:spAutoFit/>
          </a:bodyPr>
          <a:lstStyle/>
          <a:p>
            <a:pPr algn="l">
              <a:lnSpc>
                <a:spcPts val="3995"/>
              </a:lnSpc>
              <a:spcBef>
                <a:spcPct val="0"/>
              </a:spcBef>
            </a:pPr>
            <a:r>
              <a:rPr lang="en-US" sz="2853" spc="-57">
                <a:solidFill>
                  <a:srgbClr val="051D40"/>
                </a:solidFill>
                <a:latin typeface="Poppins"/>
                <a:ea typeface="Poppins"/>
                <a:cs typeface="Poppins"/>
                <a:sym typeface="Poppins"/>
              </a:rPr>
              <a:t>Nguyễn Đưc Duy</a:t>
            </a:r>
          </a:p>
        </p:txBody>
      </p:sp>
      <p:sp>
        <p:nvSpPr>
          <p:cNvPr name="TextBox 21" id="21"/>
          <p:cNvSpPr txBox="true"/>
          <p:nvPr/>
        </p:nvSpPr>
        <p:spPr>
          <a:xfrm rot="0">
            <a:off x="8143372" y="5195629"/>
            <a:ext cx="2001256" cy="518066"/>
          </a:xfrm>
          <a:prstGeom prst="rect">
            <a:avLst/>
          </a:prstGeom>
        </p:spPr>
        <p:txBody>
          <a:bodyPr anchor="t" rtlCol="false" tIns="0" lIns="0" bIns="0" rIns="0">
            <a:spAutoFit/>
          </a:bodyPr>
          <a:lstStyle/>
          <a:p>
            <a:pPr algn="r">
              <a:lnSpc>
                <a:spcPts val="3995"/>
              </a:lnSpc>
              <a:spcBef>
                <a:spcPct val="0"/>
              </a:spcBef>
            </a:pPr>
            <a:r>
              <a:rPr lang="en-US" sz="2853" spc="-57">
                <a:solidFill>
                  <a:srgbClr val="051D40"/>
                </a:solidFill>
                <a:latin typeface="Poppins"/>
                <a:ea typeface="Poppins"/>
                <a:cs typeface="Poppins"/>
                <a:sym typeface="Poppins"/>
              </a:rPr>
              <a:t>22050081</a:t>
            </a:r>
          </a:p>
        </p:txBody>
      </p:sp>
      <p:sp>
        <p:nvSpPr>
          <p:cNvPr name="Freeform 22" id="22"/>
          <p:cNvSpPr/>
          <p:nvPr/>
        </p:nvSpPr>
        <p:spPr>
          <a:xfrm flipH="false" flipV="false" rot="5400000">
            <a:off x="3790362" y="6248770"/>
            <a:ext cx="510937" cy="453341"/>
          </a:xfrm>
          <a:custGeom>
            <a:avLst/>
            <a:gdLst/>
            <a:ahLst/>
            <a:cxnLst/>
            <a:rect r="r" b="b" t="t" l="l"/>
            <a:pathLst>
              <a:path h="453341" w="510937">
                <a:moveTo>
                  <a:pt x="0" y="0"/>
                </a:moveTo>
                <a:lnTo>
                  <a:pt x="510937" y="0"/>
                </a:lnTo>
                <a:lnTo>
                  <a:pt x="510937" y="453341"/>
                </a:lnTo>
                <a:lnTo>
                  <a:pt x="0" y="45334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23" id="23"/>
          <p:cNvSpPr txBox="true"/>
          <p:nvPr/>
        </p:nvSpPr>
        <p:spPr>
          <a:xfrm rot="0">
            <a:off x="4491480" y="6212843"/>
            <a:ext cx="4652520" cy="518066"/>
          </a:xfrm>
          <a:prstGeom prst="rect">
            <a:avLst/>
          </a:prstGeom>
        </p:spPr>
        <p:txBody>
          <a:bodyPr anchor="t" rtlCol="false" tIns="0" lIns="0" bIns="0" rIns="0">
            <a:spAutoFit/>
          </a:bodyPr>
          <a:lstStyle/>
          <a:p>
            <a:pPr algn="l">
              <a:lnSpc>
                <a:spcPts val="3995"/>
              </a:lnSpc>
              <a:spcBef>
                <a:spcPct val="0"/>
              </a:spcBef>
            </a:pPr>
            <a:r>
              <a:rPr lang="en-US" sz="2853" spc="-57">
                <a:solidFill>
                  <a:srgbClr val="051D40"/>
                </a:solidFill>
                <a:latin typeface="Poppins"/>
                <a:ea typeface="Poppins"/>
                <a:cs typeface="Poppins"/>
                <a:sym typeface="Poppins"/>
              </a:rPr>
              <a:t>Nguyễn Tuấn Khanh</a:t>
            </a:r>
          </a:p>
        </p:txBody>
      </p:sp>
      <p:sp>
        <p:nvSpPr>
          <p:cNvPr name="TextBox 24" id="24"/>
          <p:cNvSpPr txBox="true"/>
          <p:nvPr/>
        </p:nvSpPr>
        <p:spPr>
          <a:xfrm rot="0">
            <a:off x="7502893" y="6134247"/>
            <a:ext cx="2641735" cy="518066"/>
          </a:xfrm>
          <a:prstGeom prst="rect">
            <a:avLst/>
          </a:prstGeom>
        </p:spPr>
        <p:txBody>
          <a:bodyPr anchor="t" rtlCol="false" tIns="0" lIns="0" bIns="0" rIns="0">
            <a:spAutoFit/>
          </a:bodyPr>
          <a:lstStyle/>
          <a:p>
            <a:pPr algn="r">
              <a:lnSpc>
                <a:spcPts val="3995"/>
              </a:lnSpc>
              <a:spcBef>
                <a:spcPct val="0"/>
              </a:spcBef>
            </a:pPr>
            <a:r>
              <a:rPr lang="en-US" sz="2853" spc="-57">
                <a:solidFill>
                  <a:srgbClr val="051D40"/>
                </a:solidFill>
                <a:latin typeface="Poppins"/>
                <a:ea typeface="Poppins"/>
                <a:cs typeface="Poppins"/>
                <a:sym typeface="Poppins"/>
              </a:rPr>
              <a:t>22050091</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145DA0"/>
        </a:solidFill>
      </p:bgPr>
    </p:bg>
    <p:spTree>
      <p:nvGrpSpPr>
        <p:cNvPr id="1" name=""/>
        <p:cNvGrpSpPr/>
        <p:nvPr/>
      </p:nvGrpSpPr>
      <p:grpSpPr>
        <a:xfrm>
          <a:off x="0" y="0"/>
          <a:ext cx="0" cy="0"/>
          <a:chOff x="0" y="0"/>
          <a:chExt cx="0" cy="0"/>
        </a:xfrm>
      </p:grpSpPr>
      <p:sp>
        <p:nvSpPr>
          <p:cNvPr name="Freeform 2" id="2"/>
          <p:cNvSpPr/>
          <p:nvPr/>
        </p:nvSpPr>
        <p:spPr>
          <a:xfrm flipH="false" flipV="false" rot="0">
            <a:off x="13402273" y="-8767"/>
            <a:ext cx="4907787" cy="10295767"/>
          </a:xfrm>
          <a:custGeom>
            <a:avLst/>
            <a:gdLst/>
            <a:ahLst/>
            <a:cxnLst/>
            <a:rect r="r" b="b" t="t" l="l"/>
            <a:pathLst>
              <a:path h="10295767" w="4907787">
                <a:moveTo>
                  <a:pt x="0" y="0"/>
                </a:moveTo>
                <a:lnTo>
                  <a:pt x="4907787" y="0"/>
                </a:lnTo>
                <a:lnTo>
                  <a:pt x="4907787" y="10295767"/>
                </a:lnTo>
                <a:lnTo>
                  <a:pt x="0" y="10295767"/>
                </a:lnTo>
                <a:lnTo>
                  <a:pt x="0" y="0"/>
                </a:lnTo>
                <a:close/>
              </a:path>
            </a:pathLst>
          </a:custGeom>
          <a:blipFill>
            <a:blip r:embed="rId2"/>
            <a:stretch>
              <a:fillRect l="-19884" t="0" r="-19884" b="0"/>
            </a:stretch>
          </a:blipFill>
        </p:spPr>
      </p:sp>
      <p:sp>
        <p:nvSpPr>
          <p:cNvPr name="Freeform 3" id="3"/>
          <p:cNvSpPr/>
          <p:nvPr/>
        </p:nvSpPr>
        <p:spPr>
          <a:xfrm flipH="false" flipV="false" rot="0">
            <a:off x="7844851" y="4286548"/>
            <a:ext cx="1232553" cy="1232553"/>
          </a:xfrm>
          <a:custGeom>
            <a:avLst/>
            <a:gdLst/>
            <a:ahLst/>
            <a:cxnLst/>
            <a:rect r="r" b="b" t="t" l="l"/>
            <a:pathLst>
              <a:path h="1232553" w="1232553">
                <a:moveTo>
                  <a:pt x="0" y="0"/>
                </a:moveTo>
                <a:lnTo>
                  <a:pt x="1232553" y="0"/>
                </a:lnTo>
                <a:lnTo>
                  <a:pt x="1232553" y="1232553"/>
                </a:lnTo>
                <a:lnTo>
                  <a:pt x="0" y="123255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false" flipV="false" rot="0">
            <a:off x="3005199" y="4181637"/>
            <a:ext cx="1077227" cy="1247315"/>
          </a:xfrm>
          <a:custGeom>
            <a:avLst/>
            <a:gdLst/>
            <a:ahLst/>
            <a:cxnLst/>
            <a:rect r="r" b="b" t="t" l="l"/>
            <a:pathLst>
              <a:path h="1247315" w="1077227">
                <a:moveTo>
                  <a:pt x="0" y="0"/>
                </a:moveTo>
                <a:lnTo>
                  <a:pt x="1077227" y="0"/>
                </a:lnTo>
                <a:lnTo>
                  <a:pt x="1077227" y="1247315"/>
                </a:lnTo>
                <a:lnTo>
                  <a:pt x="0" y="124731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5" id="5"/>
          <p:cNvSpPr/>
          <p:nvPr/>
        </p:nvSpPr>
        <p:spPr>
          <a:xfrm flipH="false" flipV="false" rot="0">
            <a:off x="12334954" y="4376697"/>
            <a:ext cx="1361742" cy="1052255"/>
          </a:xfrm>
          <a:custGeom>
            <a:avLst/>
            <a:gdLst/>
            <a:ahLst/>
            <a:cxnLst/>
            <a:rect r="r" b="b" t="t" l="l"/>
            <a:pathLst>
              <a:path h="1052255" w="1361742">
                <a:moveTo>
                  <a:pt x="0" y="0"/>
                </a:moveTo>
                <a:lnTo>
                  <a:pt x="1361742" y="0"/>
                </a:lnTo>
                <a:lnTo>
                  <a:pt x="1361742" y="1052255"/>
                </a:lnTo>
                <a:lnTo>
                  <a:pt x="0" y="105225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grpSp>
        <p:nvGrpSpPr>
          <p:cNvPr name="Group 6" id="6"/>
          <p:cNvGrpSpPr/>
          <p:nvPr/>
        </p:nvGrpSpPr>
        <p:grpSpPr>
          <a:xfrm rot="0">
            <a:off x="15573718" y="7940477"/>
            <a:ext cx="4693046" cy="4693046"/>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AutoShape 9" id="9"/>
          <p:cNvSpPr/>
          <p:nvPr/>
        </p:nvSpPr>
        <p:spPr>
          <a:xfrm>
            <a:off x="5938890" y="4181637"/>
            <a:ext cx="0" cy="4410340"/>
          </a:xfrm>
          <a:prstGeom prst="line">
            <a:avLst/>
          </a:prstGeom>
          <a:ln cap="flat" w="38100">
            <a:solidFill>
              <a:srgbClr val="145DA0"/>
            </a:solidFill>
            <a:prstDash val="solid"/>
            <a:headEnd type="none" len="sm" w="sm"/>
            <a:tailEnd type="none" len="sm" w="sm"/>
          </a:ln>
        </p:spPr>
      </p:sp>
      <p:sp>
        <p:nvSpPr>
          <p:cNvPr name="AutoShape 10" id="10"/>
          <p:cNvSpPr/>
          <p:nvPr/>
        </p:nvSpPr>
        <p:spPr>
          <a:xfrm>
            <a:off x="10706179" y="4181637"/>
            <a:ext cx="0" cy="4410340"/>
          </a:xfrm>
          <a:prstGeom prst="line">
            <a:avLst/>
          </a:prstGeom>
          <a:ln cap="flat" w="38100">
            <a:solidFill>
              <a:srgbClr val="145DA0"/>
            </a:solidFill>
            <a:prstDash val="solid"/>
            <a:headEnd type="none" len="sm" w="sm"/>
            <a:tailEnd type="none" len="sm" w="sm"/>
          </a:ln>
        </p:spPr>
      </p:sp>
      <p:sp>
        <p:nvSpPr>
          <p:cNvPr name="Freeform 11" id="11"/>
          <p:cNvSpPr/>
          <p:nvPr/>
        </p:nvSpPr>
        <p:spPr>
          <a:xfrm flipH="false" flipV="false" rot="0">
            <a:off x="3005199" y="765392"/>
            <a:ext cx="14915042" cy="8398377"/>
          </a:xfrm>
          <a:custGeom>
            <a:avLst/>
            <a:gdLst/>
            <a:ahLst/>
            <a:cxnLst/>
            <a:rect r="r" b="b" t="t" l="l"/>
            <a:pathLst>
              <a:path h="8398377" w="14915042">
                <a:moveTo>
                  <a:pt x="0" y="0"/>
                </a:moveTo>
                <a:lnTo>
                  <a:pt x="14915042" y="0"/>
                </a:lnTo>
                <a:lnTo>
                  <a:pt x="14915042" y="8398377"/>
                </a:lnTo>
                <a:lnTo>
                  <a:pt x="0" y="8398377"/>
                </a:lnTo>
                <a:lnTo>
                  <a:pt x="0" y="0"/>
                </a:lnTo>
                <a:close/>
              </a:path>
            </a:pathLst>
          </a:custGeom>
          <a:blipFill>
            <a:blip r:embed="rId9"/>
            <a:stretch>
              <a:fillRect l="0" t="0" r="0" b="0"/>
            </a:stretch>
          </a:blipFill>
        </p:spPr>
      </p:sp>
      <p:sp>
        <p:nvSpPr>
          <p:cNvPr name="TextBox 12" id="12"/>
          <p:cNvSpPr txBox="true"/>
          <p:nvPr/>
        </p:nvSpPr>
        <p:spPr>
          <a:xfrm rot="0">
            <a:off x="352900" y="3681786"/>
            <a:ext cx="2652299" cy="2308728"/>
          </a:xfrm>
          <a:prstGeom prst="rect">
            <a:avLst/>
          </a:prstGeom>
        </p:spPr>
        <p:txBody>
          <a:bodyPr anchor="t" rtlCol="false" tIns="0" lIns="0" bIns="0" rIns="0">
            <a:spAutoFit/>
          </a:bodyPr>
          <a:lstStyle/>
          <a:p>
            <a:pPr algn="l">
              <a:lnSpc>
                <a:spcPts val="9247"/>
              </a:lnSpc>
              <a:spcBef>
                <a:spcPct val="0"/>
              </a:spcBef>
            </a:pPr>
            <a:r>
              <a:rPr lang="en-US" b="true" sz="6605">
                <a:solidFill>
                  <a:srgbClr val="FDFDFD"/>
                </a:solidFill>
                <a:latin typeface="Montserrat Bold"/>
                <a:ea typeface="Montserrat Bold"/>
                <a:cs typeface="Montserrat Bold"/>
                <a:sym typeface="Montserrat Bold"/>
              </a:rPr>
              <a:t>Đăng kí</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145DA0"/>
        </a:solidFill>
      </p:bgPr>
    </p:bg>
    <p:spTree>
      <p:nvGrpSpPr>
        <p:cNvPr id="1" name=""/>
        <p:cNvGrpSpPr/>
        <p:nvPr/>
      </p:nvGrpSpPr>
      <p:grpSpPr>
        <a:xfrm>
          <a:off x="0" y="0"/>
          <a:ext cx="0" cy="0"/>
          <a:chOff x="0" y="0"/>
          <a:chExt cx="0" cy="0"/>
        </a:xfrm>
      </p:grpSpPr>
      <p:sp>
        <p:nvSpPr>
          <p:cNvPr name="Freeform 2" id="2"/>
          <p:cNvSpPr/>
          <p:nvPr/>
        </p:nvSpPr>
        <p:spPr>
          <a:xfrm flipH="false" flipV="false" rot="0">
            <a:off x="13402273" y="-8767"/>
            <a:ext cx="4907787" cy="10295767"/>
          </a:xfrm>
          <a:custGeom>
            <a:avLst/>
            <a:gdLst/>
            <a:ahLst/>
            <a:cxnLst/>
            <a:rect r="r" b="b" t="t" l="l"/>
            <a:pathLst>
              <a:path h="10295767" w="4907787">
                <a:moveTo>
                  <a:pt x="0" y="0"/>
                </a:moveTo>
                <a:lnTo>
                  <a:pt x="4907787" y="0"/>
                </a:lnTo>
                <a:lnTo>
                  <a:pt x="4907787" y="10295767"/>
                </a:lnTo>
                <a:lnTo>
                  <a:pt x="0" y="10295767"/>
                </a:lnTo>
                <a:lnTo>
                  <a:pt x="0" y="0"/>
                </a:lnTo>
                <a:close/>
              </a:path>
            </a:pathLst>
          </a:custGeom>
          <a:blipFill>
            <a:blip r:embed="rId2"/>
            <a:stretch>
              <a:fillRect l="-19884" t="0" r="-19884" b="0"/>
            </a:stretch>
          </a:blipFill>
        </p:spPr>
      </p:sp>
      <p:sp>
        <p:nvSpPr>
          <p:cNvPr name="Freeform 3" id="3"/>
          <p:cNvSpPr/>
          <p:nvPr/>
        </p:nvSpPr>
        <p:spPr>
          <a:xfrm flipH="false" flipV="false" rot="0">
            <a:off x="7844851" y="4286548"/>
            <a:ext cx="1232553" cy="1232553"/>
          </a:xfrm>
          <a:custGeom>
            <a:avLst/>
            <a:gdLst/>
            <a:ahLst/>
            <a:cxnLst/>
            <a:rect r="r" b="b" t="t" l="l"/>
            <a:pathLst>
              <a:path h="1232553" w="1232553">
                <a:moveTo>
                  <a:pt x="0" y="0"/>
                </a:moveTo>
                <a:lnTo>
                  <a:pt x="1232553" y="0"/>
                </a:lnTo>
                <a:lnTo>
                  <a:pt x="1232553" y="1232553"/>
                </a:lnTo>
                <a:lnTo>
                  <a:pt x="0" y="123255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false" flipV="false" rot="0">
            <a:off x="3005199" y="4181637"/>
            <a:ext cx="1077227" cy="1247315"/>
          </a:xfrm>
          <a:custGeom>
            <a:avLst/>
            <a:gdLst/>
            <a:ahLst/>
            <a:cxnLst/>
            <a:rect r="r" b="b" t="t" l="l"/>
            <a:pathLst>
              <a:path h="1247315" w="1077227">
                <a:moveTo>
                  <a:pt x="0" y="0"/>
                </a:moveTo>
                <a:lnTo>
                  <a:pt x="1077227" y="0"/>
                </a:lnTo>
                <a:lnTo>
                  <a:pt x="1077227" y="1247315"/>
                </a:lnTo>
                <a:lnTo>
                  <a:pt x="0" y="124731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5" id="5"/>
          <p:cNvSpPr/>
          <p:nvPr/>
        </p:nvSpPr>
        <p:spPr>
          <a:xfrm flipH="false" flipV="false" rot="0">
            <a:off x="12334954" y="4376697"/>
            <a:ext cx="1361742" cy="1052255"/>
          </a:xfrm>
          <a:custGeom>
            <a:avLst/>
            <a:gdLst/>
            <a:ahLst/>
            <a:cxnLst/>
            <a:rect r="r" b="b" t="t" l="l"/>
            <a:pathLst>
              <a:path h="1052255" w="1361742">
                <a:moveTo>
                  <a:pt x="0" y="0"/>
                </a:moveTo>
                <a:lnTo>
                  <a:pt x="1361742" y="0"/>
                </a:lnTo>
                <a:lnTo>
                  <a:pt x="1361742" y="1052255"/>
                </a:lnTo>
                <a:lnTo>
                  <a:pt x="0" y="105225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grpSp>
        <p:nvGrpSpPr>
          <p:cNvPr name="Group 6" id="6"/>
          <p:cNvGrpSpPr/>
          <p:nvPr/>
        </p:nvGrpSpPr>
        <p:grpSpPr>
          <a:xfrm rot="0">
            <a:off x="15573718" y="7940477"/>
            <a:ext cx="4693046" cy="4693046"/>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AutoShape 9" id="9"/>
          <p:cNvSpPr/>
          <p:nvPr/>
        </p:nvSpPr>
        <p:spPr>
          <a:xfrm>
            <a:off x="5938890" y="4181637"/>
            <a:ext cx="0" cy="4410340"/>
          </a:xfrm>
          <a:prstGeom prst="line">
            <a:avLst/>
          </a:prstGeom>
          <a:ln cap="flat" w="38100">
            <a:solidFill>
              <a:srgbClr val="145DA0"/>
            </a:solidFill>
            <a:prstDash val="solid"/>
            <a:headEnd type="none" len="sm" w="sm"/>
            <a:tailEnd type="none" len="sm" w="sm"/>
          </a:ln>
        </p:spPr>
      </p:sp>
      <p:sp>
        <p:nvSpPr>
          <p:cNvPr name="AutoShape 10" id="10"/>
          <p:cNvSpPr/>
          <p:nvPr/>
        </p:nvSpPr>
        <p:spPr>
          <a:xfrm>
            <a:off x="10706179" y="4181637"/>
            <a:ext cx="0" cy="4410340"/>
          </a:xfrm>
          <a:prstGeom prst="line">
            <a:avLst/>
          </a:prstGeom>
          <a:ln cap="flat" w="38100">
            <a:solidFill>
              <a:srgbClr val="145DA0"/>
            </a:solidFill>
            <a:prstDash val="solid"/>
            <a:headEnd type="none" len="sm" w="sm"/>
            <a:tailEnd type="none" len="sm" w="sm"/>
          </a:ln>
        </p:spPr>
      </p:sp>
      <p:sp>
        <p:nvSpPr>
          <p:cNvPr name="Freeform 11" id="11"/>
          <p:cNvSpPr/>
          <p:nvPr/>
        </p:nvSpPr>
        <p:spPr>
          <a:xfrm flipH="false" flipV="false" rot="0">
            <a:off x="3005199" y="866959"/>
            <a:ext cx="15174220" cy="8544315"/>
          </a:xfrm>
          <a:custGeom>
            <a:avLst/>
            <a:gdLst/>
            <a:ahLst/>
            <a:cxnLst/>
            <a:rect r="r" b="b" t="t" l="l"/>
            <a:pathLst>
              <a:path h="8544315" w="15174220">
                <a:moveTo>
                  <a:pt x="0" y="0"/>
                </a:moveTo>
                <a:lnTo>
                  <a:pt x="15174220" y="0"/>
                </a:lnTo>
                <a:lnTo>
                  <a:pt x="15174220" y="8544315"/>
                </a:lnTo>
                <a:lnTo>
                  <a:pt x="0" y="8544315"/>
                </a:lnTo>
                <a:lnTo>
                  <a:pt x="0" y="0"/>
                </a:lnTo>
                <a:close/>
              </a:path>
            </a:pathLst>
          </a:custGeom>
          <a:blipFill>
            <a:blip r:embed="rId9"/>
            <a:stretch>
              <a:fillRect l="0" t="0" r="0" b="0"/>
            </a:stretch>
          </a:blipFill>
        </p:spPr>
      </p:sp>
      <p:sp>
        <p:nvSpPr>
          <p:cNvPr name="TextBox 12" id="12"/>
          <p:cNvSpPr txBox="true"/>
          <p:nvPr/>
        </p:nvSpPr>
        <p:spPr>
          <a:xfrm rot="0">
            <a:off x="352900" y="3681786"/>
            <a:ext cx="2652299" cy="2308728"/>
          </a:xfrm>
          <a:prstGeom prst="rect">
            <a:avLst/>
          </a:prstGeom>
        </p:spPr>
        <p:txBody>
          <a:bodyPr anchor="t" rtlCol="false" tIns="0" lIns="0" bIns="0" rIns="0">
            <a:spAutoFit/>
          </a:bodyPr>
          <a:lstStyle/>
          <a:p>
            <a:pPr algn="l">
              <a:lnSpc>
                <a:spcPts val="9247"/>
              </a:lnSpc>
              <a:spcBef>
                <a:spcPct val="0"/>
              </a:spcBef>
            </a:pPr>
            <a:r>
              <a:rPr lang="en-US" b="true" sz="6605">
                <a:solidFill>
                  <a:srgbClr val="FDFDFD"/>
                </a:solidFill>
                <a:latin typeface="Montserrat Bold"/>
                <a:ea typeface="Montserrat Bold"/>
                <a:cs typeface="Montserrat Bold"/>
                <a:sym typeface="Montserrat Bold"/>
              </a:rPr>
              <a:t>Đăng nhập</a:t>
            </a:r>
          </a:p>
        </p:txBody>
      </p:sp>
      <p:sp>
        <p:nvSpPr>
          <p:cNvPr name="Freeform 13" id="13"/>
          <p:cNvSpPr/>
          <p:nvPr/>
        </p:nvSpPr>
        <p:spPr>
          <a:xfrm flipH="false" flipV="false" rot="0">
            <a:off x="3135840" y="713985"/>
            <a:ext cx="15174220" cy="8544315"/>
          </a:xfrm>
          <a:custGeom>
            <a:avLst/>
            <a:gdLst/>
            <a:ahLst/>
            <a:cxnLst/>
            <a:rect r="r" b="b" t="t" l="l"/>
            <a:pathLst>
              <a:path h="8544315" w="15174220">
                <a:moveTo>
                  <a:pt x="0" y="0"/>
                </a:moveTo>
                <a:lnTo>
                  <a:pt x="15174220" y="0"/>
                </a:lnTo>
                <a:lnTo>
                  <a:pt x="15174220" y="8544315"/>
                </a:lnTo>
                <a:lnTo>
                  <a:pt x="0" y="8544315"/>
                </a:lnTo>
                <a:lnTo>
                  <a:pt x="0" y="0"/>
                </a:lnTo>
                <a:close/>
              </a:path>
            </a:pathLst>
          </a:custGeom>
          <a:blipFill>
            <a:blip r:embed="rId9"/>
            <a:stretch>
              <a:fillRect l="0" t="0" r="0" b="0"/>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145DA0"/>
        </a:solidFill>
      </p:bgPr>
    </p:bg>
    <p:spTree>
      <p:nvGrpSpPr>
        <p:cNvPr id="1" name=""/>
        <p:cNvGrpSpPr/>
        <p:nvPr/>
      </p:nvGrpSpPr>
      <p:grpSpPr>
        <a:xfrm>
          <a:off x="0" y="0"/>
          <a:ext cx="0" cy="0"/>
          <a:chOff x="0" y="0"/>
          <a:chExt cx="0" cy="0"/>
        </a:xfrm>
      </p:grpSpPr>
      <p:sp>
        <p:nvSpPr>
          <p:cNvPr name="Freeform 2" id="2"/>
          <p:cNvSpPr/>
          <p:nvPr/>
        </p:nvSpPr>
        <p:spPr>
          <a:xfrm flipH="false" flipV="false" rot="0">
            <a:off x="13402273" y="-8767"/>
            <a:ext cx="4907787" cy="10295767"/>
          </a:xfrm>
          <a:custGeom>
            <a:avLst/>
            <a:gdLst/>
            <a:ahLst/>
            <a:cxnLst/>
            <a:rect r="r" b="b" t="t" l="l"/>
            <a:pathLst>
              <a:path h="10295767" w="4907787">
                <a:moveTo>
                  <a:pt x="0" y="0"/>
                </a:moveTo>
                <a:lnTo>
                  <a:pt x="4907787" y="0"/>
                </a:lnTo>
                <a:lnTo>
                  <a:pt x="4907787" y="10295767"/>
                </a:lnTo>
                <a:lnTo>
                  <a:pt x="0" y="10295767"/>
                </a:lnTo>
                <a:lnTo>
                  <a:pt x="0" y="0"/>
                </a:lnTo>
                <a:close/>
              </a:path>
            </a:pathLst>
          </a:custGeom>
          <a:blipFill>
            <a:blip r:embed="rId2"/>
            <a:stretch>
              <a:fillRect l="-19884" t="0" r="-19884" b="0"/>
            </a:stretch>
          </a:blipFill>
        </p:spPr>
      </p:sp>
      <p:sp>
        <p:nvSpPr>
          <p:cNvPr name="Freeform 3" id="3"/>
          <p:cNvSpPr/>
          <p:nvPr/>
        </p:nvSpPr>
        <p:spPr>
          <a:xfrm flipH="false" flipV="false" rot="0">
            <a:off x="7844851" y="4286548"/>
            <a:ext cx="1232553" cy="1232553"/>
          </a:xfrm>
          <a:custGeom>
            <a:avLst/>
            <a:gdLst/>
            <a:ahLst/>
            <a:cxnLst/>
            <a:rect r="r" b="b" t="t" l="l"/>
            <a:pathLst>
              <a:path h="1232553" w="1232553">
                <a:moveTo>
                  <a:pt x="0" y="0"/>
                </a:moveTo>
                <a:lnTo>
                  <a:pt x="1232553" y="0"/>
                </a:lnTo>
                <a:lnTo>
                  <a:pt x="1232553" y="1232553"/>
                </a:lnTo>
                <a:lnTo>
                  <a:pt x="0" y="123255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false" flipV="false" rot="0">
            <a:off x="3005199" y="4181637"/>
            <a:ext cx="1077227" cy="1247315"/>
          </a:xfrm>
          <a:custGeom>
            <a:avLst/>
            <a:gdLst/>
            <a:ahLst/>
            <a:cxnLst/>
            <a:rect r="r" b="b" t="t" l="l"/>
            <a:pathLst>
              <a:path h="1247315" w="1077227">
                <a:moveTo>
                  <a:pt x="0" y="0"/>
                </a:moveTo>
                <a:lnTo>
                  <a:pt x="1077227" y="0"/>
                </a:lnTo>
                <a:lnTo>
                  <a:pt x="1077227" y="1247315"/>
                </a:lnTo>
                <a:lnTo>
                  <a:pt x="0" y="124731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5" id="5"/>
          <p:cNvSpPr/>
          <p:nvPr/>
        </p:nvSpPr>
        <p:spPr>
          <a:xfrm flipH="false" flipV="false" rot="0">
            <a:off x="12334954" y="4376697"/>
            <a:ext cx="1361742" cy="1052255"/>
          </a:xfrm>
          <a:custGeom>
            <a:avLst/>
            <a:gdLst/>
            <a:ahLst/>
            <a:cxnLst/>
            <a:rect r="r" b="b" t="t" l="l"/>
            <a:pathLst>
              <a:path h="1052255" w="1361742">
                <a:moveTo>
                  <a:pt x="0" y="0"/>
                </a:moveTo>
                <a:lnTo>
                  <a:pt x="1361742" y="0"/>
                </a:lnTo>
                <a:lnTo>
                  <a:pt x="1361742" y="1052255"/>
                </a:lnTo>
                <a:lnTo>
                  <a:pt x="0" y="105225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grpSp>
        <p:nvGrpSpPr>
          <p:cNvPr name="Group 6" id="6"/>
          <p:cNvGrpSpPr/>
          <p:nvPr/>
        </p:nvGrpSpPr>
        <p:grpSpPr>
          <a:xfrm rot="0">
            <a:off x="15573718" y="7940477"/>
            <a:ext cx="4693046" cy="4693046"/>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AutoShape 9" id="9"/>
          <p:cNvSpPr/>
          <p:nvPr/>
        </p:nvSpPr>
        <p:spPr>
          <a:xfrm>
            <a:off x="5938890" y="4181637"/>
            <a:ext cx="0" cy="4410340"/>
          </a:xfrm>
          <a:prstGeom prst="line">
            <a:avLst/>
          </a:prstGeom>
          <a:ln cap="flat" w="38100">
            <a:solidFill>
              <a:srgbClr val="145DA0"/>
            </a:solidFill>
            <a:prstDash val="solid"/>
            <a:headEnd type="none" len="sm" w="sm"/>
            <a:tailEnd type="none" len="sm" w="sm"/>
          </a:ln>
        </p:spPr>
      </p:sp>
      <p:sp>
        <p:nvSpPr>
          <p:cNvPr name="AutoShape 10" id="10"/>
          <p:cNvSpPr/>
          <p:nvPr/>
        </p:nvSpPr>
        <p:spPr>
          <a:xfrm>
            <a:off x="10706179" y="4181637"/>
            <a:ext cx="0" cy="4410340"/>
          </a:xfrm>
          <a:prstGeom prst="line">
            <a:avLst/>
          </a:prstGeom>
          <a:ln cap="flat" w="38100">
            <a:solidFill>
              <a:srgbClr val="145DA0"/>
            </a:solidFill>
            <a:prstDash val="solid"/>
            <a:headEnd type="none" len="sm" w="sm"/>
            <a:tailEnd type="none" len="sm" w="sm"/>
          </a:ln>
        </p:spPr>
      </p:sp>
      <p:sp>
        <p:nvSpPr>
          <p:cNvPr name="Freeform 11" id="11"/>
          <p:cNvSpPr/>
          <p:nvPr/>
        </p:nvSpPr>
        <p:spPr>
          <a:xfrm flipH="false" flipV="false" rot="0">
            <a:off x="3005199" y="1028700"/>
            <a:ext cx="15158501" cy="8535464"/>
          </a:xfrm>
          <a:custGeom>
            <a:avLst/>
            <a:gdLst/>
            <a:ahLst/>
            <a:cxnLst/>
            <a:rect r="r" b="b" t="t" l="l"/>
            <a:pathLst>
              <a:path h="8535464" w="15158501">
                <a:moveTo>
                  <a:pt x="0" y="0"/>
                </a:moveTo>
                <a:lnTo>
                  <a:pt x="15158501" y="0"/>
                </a:lnTo>
                <a:lnTo>
                  <a:pt x="15158501" y="8535464"/>
                </a:lnTo>
                <a:lnTo>
                  <a:pt x="0" y="8535464"/>
                </a:lnTo>
                <a:lnTo>
                  <a:pt x="0" y="0"/>
                </a:lnTo>
                <a:close/>
              </a:path>
            </a:pathLst>
          </a:custGeom>
          <a:blipFill>
            <a:blip r:embed="rId9"/>
            <a:stretch>
              <a:fillRect l="0" t="0" r="0" b="0"/>
            </a:stretch>
          </a:blipFill>
        </p:spPr>
      </p:sp>
      <p:sp>
        <p:nvSpPr>
          <p:cNvPr name="TextBox 12" id="12"/>
          <p:cNvSpPr txBox="true"/>
          <p:nvPr/>
        </p:nvSpPr>
        <p:spPr>
          <a:xfrm rot="0">
            <a:off x="352900" y="3681786"/>
            <a:ext cx="2652299" cy="2308728"/>
          </a:xfrm>
          <a:prstGeom prst="rect">
            <a:avLst/>
          </a:prstGeom>
        </p:spPr>
        <p:txBody>
          <a:bodyPr anchor="t" rtlCol="false" tIns="0" lIns="0" bIns="0" rIns="0">
            <a:spAutoFit/>
          </a:bodyPr>
          <a:lstStyle/>
          <a:p>
            <a:pPr algn="l">
              <a:lnSpc>
                <a:spcPts val="9247"/>
              </a:lnSpc>
              <a:spcBef>
                <a:spcPct val="0"/>
              </a:spcBef>
            </a:pPr>
            <a:r>
              <a:rPr lang="en-US" b="true" sz="6605">
                <a:solidFill>
                  <a:srgbClr val="FDFDFD"/>
                </a:solidFill>
                <a:latin typeface="Montserrat Bold"/>
                <a:ea typeface="Montserrat Bold"/>
                <a:cs typeface="Montserrat Bold"/>
                <a:sym typeface="Montserrat Bold"/>
              </a:rPr>
              <a:t>Trang chủ</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145DA0"/>
        </a:solidFill>
      </p:bgPr>
    </p:bg>
    <p:spTree>
      <p:nvGrpSpPr>
        <p:cNvPr id="1" name=""/>
        <p:cNvGrpSpPr/>
        <p:nvPr/>
      </p:nvGrpSpPr>
      <p:grpSpPr>
        <a:xfrm>
          <a:off x="0" y="0"/>
          <a:ext cx="0" cy="0"/>
          <a:chOff x="0" y="0"/>
          <a:chExt cx="0" cy="0"/>
        </a:xfrm>
      </p:grpSpPr>
      <p:sp>
        <p:nvSpPr>
          <p:cNvPr name="Freeform 2" id="2"/>
          <p:cNvSpPr/>
          <p:nvPr/>
        </p:nvSpPr>
        <p:spPr>
          <a:xfrm flipH="false" flipV="false" rot="0">
            <a:off x="13402273" y="-8767"/>
            <a:ext cx="4907787" cy="10295767"/>
          </a:xfrm>
          <a:custGeom>
            <a:avLst/>
            <a:gdLst/>
            <a:ahLst/>
            <a:cxnLst/>
            <a:rect r="r" b="b" t="t" l="l"/>
            <a:pathLst>
              <a:path h="10295767" w="4907787">
                <a:moveTo>
                  <a:pt x="0" y="0"/>
                </a:moveTo>
                <a:lnTo>
                  <a:pt x="4907787" y="0"/>
                </a:lnTo>
                <a:lnTo>
                  <a:pt x="4907787" y="10295767"/>
                </a:lnTo>
                <a:lnTo>
                  <a:pt x="0" y="10295767"/>
                </a:lnTo>
                <a:lnTo>
                  <a:pt x="0" y="0"/>
                </a:lnTo>
                <a:close/>
              </a:path>
            </a:pathLst>
          </a:custGeom>
          <a:blipFill>
            <a:blip r:embed="rId2"/>
            <a:stretch>
              <a:fillRect l="-19884" t="0" r="-19884" b="0"/>
            </a:stretch>
          </a:blipFill>
        </p:spPr>
      </p:sp>
      <p:sp>
        <p:nvSpPr>
          <p:cNvPr name="Freeform 3" id="3"/>
          <p:cNvSpPr/>
          <p:nvPr/>
        </p:nvSpPr>
        <p:spPr>
          <a:xfrm flipH="false" flipV="false" rot="0">
            <a:off x="7844851" y="4286548"/>
            <a:ext cx="1232553" cy="1232553"/>
          </a:xfrm>
          <a:custGeom>
            <a:avLst/>
            <a:gdLst/>
            <a:ahLst/>
            <a:cxnLst/>
            <a:rect r="r" b="b" t="t" l="l"/>
            <a:pathLst>
              <a:path h="1232553" w="1232553">
                <a:moveTo>
                  <a:pt x="0" y="0"/>
                </a:moveTo>
                <a:lnTo>
                  <a:pt x="1232553" y="0"/>
                </a:lnTo>
                <a:lnTo>
                  <a:pt x="1232553" y="1232553"/>
                </a:lnTo>
                <a:lnTo>
                  <a:pt x="0" y="123255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false" flipV="false" rot="0">
            <a:off x="3005199" y="4181637"/>
            <a:ext cx="1077227" cy="1247315"/>
          </a:xfrm>
          <a:custGeom>
            <a:avLst/>
            <a:gdLst/>
            <a:ahLst/>
            <a:cxnLst/>
            <a:rect r="r" b="b" t="t" l="l"/>
            <a:pathLst>
              <a:path h="1247315" w="1077227">
                <a:moveTo>
                  <a:pt x="0" y="0"/>
                </a:moveTo>
                <a:lnTo>
                  <a:pt x="1077227" y="0"/>
                </a:lnTo>
                <a:lnTo>
                  <a:pt x="1077227" y="1247315"/>
                </a:lnTo>
                <a:lnTo>
                  <a:pt x="0" y="124731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5" id="5"/>
          <p:cNvSpPr/>
          <p:nvPr/>
        </p:nvSpPr>
        <p:spPr>
          <a:xfrm flipH="false" flipV="false" rot="0">
            <a:off x="12334954" y="4376697"/>
            <a:ext cx="1361742" cy="1052255"/>
          </a:xfrm>
          <a:custGeom>
            <a:avLst/>
            <a:gdLst/>
            <a:ahLst/>
            <a:cxnLst/>
            <a:rect r="r" b="b" t="t" l="l"/>
            <a:pathLst>
              <a:path h="1052255" w="1361742">
                <a:moveTo>
                  <a:pt x="0" y="0"/>
                </a:moveTo>
                <a:lnTo>
                  <a:pt x="1361742" y="0"/>
                </a:lnTo>
                <a:lnTo>
                  <a:pt x="1361742" y="1052255"/>
                </a:lnTo>
                <a:lnTo>
                  <a:pt x="0" y="105225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grpSp>
        <p:nvGrpSpPr>
          <p:cNvPr name="Group 6" id="6"/>
          <p:cNvGrpSpPr/>
          <p:nvPr/>
        </p:nvGrpSpPr>
        <p:grpSpPr>
          <a:xfrm rot="0">
            <a:off x="15573718" y="7940477"/>
            <a:ext cx="4693046" cy="4693046"/>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AutoShape 9" id="9"/>
          <p:cNvSpPr/>
          <p:nvPr/>
        </p:nvSpPr>
        <p:spPr>
          <a:xfrm>
            <a:off x="5938890" y="4181637"/>
            <a:ext cx="0" cy="4410340"/>
          </a:xfrm>
          <a:prstGeom prst="line">
            <a:avLst/>
          </a:prstGeom>
          <a:ln cap="flat" w="38100">
            <a:solidFill>
              <a:srgbClr val="145DA0"/>
            </a:solidFill>
            <a:prstDash val="solid"/>
            <a:headEnd type="none" len="sm" w="sm"/>
            <a:tailEnd type="none" len="sm" w="sm"/>
          </a:ln>
        </p:spPr>
      </p:sp>
      <p:sp>
        <p:nvSpPr>
          <p:cNvPr name="AutoShape 10" id="10"/>
          <p:cNvSpPr/>
          <p:nvPr/>
        </p:nvSpPr>
        <p:spPr>
          <a:xfrm>
            <a:off x="10706179" y="4181637"/>
            <a:ext cx="0" cy="4410340"/>
          </a:xfrm>
          <a:prstGeom prst="line">
            <a:avLst/>
          </a:prstGeom>
          <a:ln cap="flat" w="38100">
            <a:solidFill>
              <a:srgbClr val="145DA0"/>
            </a:solidFill>
            <a:prstDash val="solid"/>
            <a:headEnd type="none" len="sm" w="sm"/>
            <a:tailEnd type="none" len="sm" w="sm"/>
          </a:ln>
        </p:spPr>
      </p:sp>
      <p:sp>
        <p:nvSpPr>
          <p:cNvPr name="Freeform 11" id="11"/>
          <p:cNvSpPr/>
          <p:nvPr/>
        </p:nvSpPr>
        <p:spPr>
          <a:xfrm flipH="false" flipV="false" rot="0">
            <a:off x="2938497" y="1197594"/>
            <a:ext cx="15349503" cy="8643014"/>
          </a:xfrm>
          <a:custGeom>
            <a:avLst/>
            <a:gdLst/>
            <a:ahLst/>
            <a:cxnLst/>
            <a:rect r="r" b="b" t="t" l="l"/>
            <a:pathLst>
              <a:path h="8643014" w="15349503">
                <a:moveTo>
                  <a:pt x="0" y="0"/>
                </a:moveTo>
                <a:lnTo>
                  <a:pt x="15349503" y="0"/>
                </a:lnTo>
                <a:lnTo>
                  <a:pt x="15349503" y="8643014"/>
                </a:lnTo>
                <a:lnTo>
                  <a:pt x="0" y="8643014"/>
                </a:lnTo>
                <a:lnTo>
                  <a:pt x="0" y="0"/>
                </a:lnTo>
                <a:close/>
              </a:path>
            </a:pathLst>
          </a:custGeom>
          <a:blipFill>
            <a:blip r:embed="rId9"/>
            <a:stretch>
              <a:fillRect l="0" t="0" r="0" b="0"/>
            </a:stretch>
          </a:blipFill>
        </p:spPr>
      </p:sp>
      <p:sp>
        <p:nvSpPr>
          <p:cNvPr name="TextBox 12" id="12"/>
          <p:cNvSpPr txBox="true"/>
          <p:nvPr/>
        </p:nvSpPr>
        <p:spPr>
          <a:xfrm rot="0">
            <a:off x="352900" y="3681786"/>
            <a:ext cx="2652299" cy="3480303"/>
          </a:xfrm>
          <a:prstGeom prst="rect">
            <a:avLst/>
          </a:prstGeom>
        </p:spPr>
        <p:txBody>
          <a:bodyPr anchor="t" rtlCol="false" tIns="0" lIns="0" bIns="0" rIns="0">
            <a:spAutoFit/>
          </a:bodyPr>
          <a:lstStyle/>
          <a:p>
            <a:pPr algn="l">
              <a:lnSpc>
                <a:spcPts val="9247"/>
              </a:lnSpc>
              <a:spcBef>
                <a:spcPct val="0"/>
              </a:spcBef>
            </a:pPr>
            <a:r>
              <a:rPr lang="en-US" b="true" sz="6605">
                <a:solidFill>
                  <a:srgbClr val="FDFDFD"/>
                </a:solidFill>
                <a:latin typeface="Montserrat Bold"/>
                <a:ea typeface="Montserrat Bold"/>
                <a:cs typeface="Montserrat Bold"/>
                <a:sym typeface="Montserrat Bold"/>
              </a:rPr>
              <a:t>Trang Hot deals</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145DA0"/>
        </a:solidFill>
      </p:bgPr>
    </p:bg>
    <p:spTree>
      <p:nvGrpSpPr>
        <p:cNvPr id="1" name=""/>
        <p:cNvGrpSpPr/>
        <p:nvPr/>
      </p:nvGrpSpPr>
      <p:grpSpPr>
        <a:xfrm>
          <a:off x="0" y="0"/>
          <a:ext cx="0" cy="0"/>
          <a:chOff x="0" y="0"/>
          <a:chExt cx="0" cy="0"/>
        </a:xfrm>
      </p:grpSpPr>
      <p:sp>
        <p:nvSpPr>
          <p:cNvPr name="Freeform 2" id="2"/>
          <p:cNvSpPr/>
          <p:nvPr/>
        </p:nvSpPr>
        <p:spPr>
          <a:xfrm flipH="false" flipV="false" rot="0">
            <a:off x="13402273" y="-8767"/>
            <a:ext cx="4907787" cy="10295767"/>
          </a:xfrm>
          <a:custGeom>
            <a:avLst/>
            <a:gdLst/>
            <a:ahLst/>
            <a:cxnLst/>
            <a:rect r="r" b="b" t="t" l="l"/>
            <a:pathLst>
              <a:path h="10295767" w="4907787">
                <a:moveTo>
                  <a:pt x="0" y="0"/>
                </a:moveTo>
                <a:lnTo>
                  <a:pt x="4907787" y="0"/>
                </a:lnTo>
                <a:lnTo>
                  <a:pt x="4907787" y="10295767"/>
                </a:lnTo>
                <a:lnTo>
                  <a:pt x="0" y="10295767"/>
                </a:lnTo>
                <a:lnTo>
                  <a:pt x="0" y="0"/>
                </a:lnTo>
                <a:close/>
              </a:path>
            </a:pathLst>
          </a:custGeom>
          <a:blipFill>
            <a:blip r:embed="rId2"/>
            <a:stretch>
              <a:fillRect l="-19884" t="0" r="-19884" b="0"/>
            </a:stretch>
          </a:blipFill>
        </p:spPr>
      </p:sp>
      <p:sp>
        <p:nvSpPr>
          <p:cNvPr name="Freeform 3" id="3"/>
          <p:cNvSpPr/>
          <p:nvPr/>
        </p:nvSpPr>
        <p:spPr>
          <a:xfrm flipH="false" flipV="false" rot="0">
            <a:off x="7844851" y="4286548"/>
            <a:ext cx="1232553" cy="1232553"/>
          </a:xfrm>
          <a:custGeom>
            <a:avLst/>
            <a:gdLst/>
            <a:ahLst/>
            <a:cxnLst/>
            <a:rect r="r" b="b" t="t" l="l"/>
            <a:pathLst>
              <a:path h="1232553" w="1232553">
                <a:moveTo>
                  <a:pt x="0" y="0"/>
                </a:moveTo>
                <a:lnTo>
                  <a:pt x="1232553" y="0"/>
                </a:lnTo>
                <a:lnTo>
                  <a:pt x="1232553" y="1232553"/>
                </a:lnTo>
                <a:lnTo>
                  <a:pt x="0" y="123255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false" flipV="false" rot="0">
            <a:off x="3005199" y="4181637"/>
            <a:ext cx="1077227" cy="1247315"/>
          </a:xfrm>
          <a:custGeom>
            <a:avLst/>
            <a:gdLst/>
            <a:ahLst/>
            <a:cxnLst/>
            <a:rect r="r" b="b" t="t" l="l"/>
            <a:pathLst>
              <a:path h="1247315" w="1077227">
                <a:moveTo>
                  <a:pt x="0" y="0"/>
                </a:moveTo>
                <a:lnTo>
                  <a:pt x="1077227" y="0"/>
                </a:lnTo>
                <a:lnTo>
                  <a:pt x="1077227" y="1247315"/>
                </a:lnTo>
                <a:lnTo>
                  <a:pt x="0" y="124731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5" id="5"/>
          <p:cNvSpPr/>
          <p:nvPr/>
        </p:nvSpPr>
        <p:spPr>
          <a:xfrm flipH="false" flipV="false" rot="0">
            <a:off x="12334954" y="4376697"/>
            <a:ext cx="1361742" cy="1052255"/>
          </a:xfrm>
          <a:custGeom>
            <a:avLst/>
            <a:gdLst/>
            <a:ahLst/>
            <a:cxnLst/>
            <a:rect r="r" b="b" t="t" l="l"/>
            <a:pathLst>
              <a:path h="1052255" w="1361742">
                <a:moveTo>
                  <a:pt x="0" y="0"/>
                </a:moveTo>
                <a:lnTo>
                  <a:pt x="1361742" y="0"/>
                </a:lnTo>
                <a:lnTo>
                  <a:pt x="1361742" y="1052255"/>
                </a:lnTo>
                <a:lnTo>
                  <a:pt x="0" y="105225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grpSp>
        <p:nvGrpSpPr>
          <p:cNvPr name="Group 6" id="6"/>
          <p:cNvGrpSpPr/>
          <p:nvPr/>
        </p:nvGrpSpPr>
        <p:grpSpPr>
          <a:xfrm rot="0">
            <a:off x="15573718" y="7940477"/>
            <a:ext cx="4693046" cy="4693046"/>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AutoShape 9" id="9"/>
          <p:cNvSpPr/>
          <p:nvPr/>
        </p:nvSpPr>
        <p:spPr>
          <a:xfrm>
            <a:off x="5938890" y="4181637"/>
            <a:ext cx="0" cy="4410340"/>
          </a:xfrm>
          <a:prstGeom prst="line">
            <a:avLst/>
          </a:prstGeom>
          <a:ln cap="flat" w="38100">
            <a:solidFill>
              <a:srgbClr val="145DA0"/>
            </a:solidFill>
            <a:prstDash val="solid"/>
            <a:headEnd type="none" len="sm" w="sm"/>
            <a:tailEnd type="none" len="sm" w="sm"/>
          </a:ln>
        </p:spPr>
      </p:sp>
      <p:sp>
        <p:nvSpPr>
          <p:cNvPr name="AutoShape 10" id="10"/>
          <p:cNvSpPr/>
          <p:nvPr/>
        </p:nvSpPr>
        <p:spPr>
          <a:xfrm>
            <a:off x="10706179" y="4181637"/>
            <a:ext cx="0" cy="4410340"/>
          </a:xfrm>
          <a:prstGeom prst="line">
            <a:avLst/>
          </a:prstGeom>
          <a:ln cap="flat" w="38100">
            <a:solidFill>
              <a:srgbClr val="145DA0"/>
            </a:solidFill>
            <a:prstDash val="solid"/>
            <a:headEnd type="none" len="sm" w="sm"/>
            <a:tailEnd type="none" len="sm" w="sm"/>
          </a:ln>
        </p:spPr>
      </p:sp>
      <p:sp>
        <p:nvSpPr>
          <p:cNvPr name="Freeform 11" id="11"/>
          <p:cNvSpPr/>
          <p:nvPr/>
        </p:nvSpPr>
        <p:spPr>
          <a:xfrm flipH="false" flipV="false" rot="0">
            <a:off x="3005199" y="1028700"/>
            <a:ext cx="15136273" cy="8522948"/>
          </a:xfrm>
          <a:custGeom>
            <a:avLst/>
            <a:gdLst/>
            <a:ahLst/>
            <a:cxnLst/>
            <a:rect r="r" b="b" t="t" l="l"/>
            <a:pathLst>
              <a:path h="8522948" w="15136273">
                <a:moveTo>
                  <a:pt x="0" y="0"/>
                </a:moveTo>
                <a:lnTo>
                  <a:pt x="15136273" y="0"/>
                </a:lnTo>
                <a:lnTo>
                  <a:pt x="15136273" y="8522948"/>
                </a:lnTo>
                <a:lnTo>
                  <a:pt x="0" y="8522948"/>
                </a:lnTo>
                <a:lnTo>
                  <a:pt x="0" y="0"/>
                </a:lnTo>
                <a:close/>
              </a:path>
            </a:pathLst>
          </a:custGeom>
          <a:blipFill>
            <a:blip r:embed="rId9"/>
            <a:stretch>
              <a:fillRect l="0" t="0" r="0" b="0"/>
            </a:stretch>
          </a:blipFill>
        </p:spPr>
      </p:sp>
      <p:sp>
        <p:nvSpPr>
          <p:cNvPr name="TextBox 12" id="12"/>
          <p:cNvSpPr txBox="true"/>
          <p:nvPr/>
        </p:nvSpPr>
        <p:spPr>
          <a:xfrm rot="0">
            <a:off x="352900" y="3681786"/>
            <a:ext cx="2652299" cy="3480303"/>
          </a:xfrm>
          <a:prstGeom prst="rect">
            <a:avLst/>
          </a:prstGeom>
        </p:spPr>
        <p:txBody>
          <a:bodyPr anchor="t" rtlCol="false" tIns="0" lIns="0" bIns="0" rIns="0">
            <a:spAutoFit/>
          </a:bodyPr>
          <a:lstStyle/>
          <a:p>
            <a:pPr algn="l">
              <a:lnSpc>
                <a:spcPts val="9247"/>
              </a:lnSpc>
              <a:spcBef>
                <a:spcPct val="0"/>
              </a:spcBef>
            </a:pPr>
            <a:r>
              <a:rPr lang="en-US" b="true" sz="6605">
                <a:solidFill>
                  <a:srgbClr val="FDFDFD"/>
                </a:solidFill>
                <a:latin typeface="Montserrat Bold"/>
                <a:ea typeface="Montserrat Bold"/>
                <a:cs typeface="Montserrat Bold"/>
                <a:sym typeface="Montserrat Bold"/>
              </a:rPr>
              <a:t>Trang tin tức</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145DA0"/>
        </a:solidFill>
      </p:bgPr>
    </p:bg>
    <p:spTree>
      <p:nvGrpSpPr>
        <p:cNvPr id="1" name=""/>
        <p:cNvGrpSpPr/>
        <p:nvPr/>
      </p:nvGrpSpPr>
      <p:grpSpPr>
        <a:xfrm>
          <a:off x="0" y="0"/>
          <a:ext cx="0" cy="0"/>
          <a:chOff x="0" y="0"/>
          <a:chExt cx="0" cy="0"/>
        </a:xfrm>
      </p:grpSpPr>
      <p:sp>
        <p:nvSpPr>
          <p:cNvPr name="Freeform 2" id="2"/>
          <p:cNvSpPr/>
          <p:nvPr/>
        </p:nvSpPr>
        <p:spPr>
          <a:xfrm flipH="false" flipV="false" rot="0">
            <a:off x="13402273" y="-8767"/>
            <a:ext cx="4907787" cy="10295767"/>
          </a:xfrm>
          <a:custGeom>
            <a:avLst/>
            <a:gdLst/>
            <a:ahLst/>
            <a:cxnLst/>
            <a:rect r="r" b="b" t="t" l="l"/>
            <a:pathLst>
              <a:path h="10295767" w="4907787">
                <a:moveTo>
                  <a:pt x="0" y="0"/>
                </a:moveTo>
                <a:lnTo>
                  <a:pt x="4907787" y="0"/>
                </a:lnTo>
                <a:lnTo>
                  <a:pt x="4907787" y="10295767"/>
                </a:lnTo>
                <a:lnTo>
                  <a:pt x="0" y="10295767"/>
                </a:lnTo>
                <a:lnTo>
                  <a:pt x="0" y="0"/>
                </a:lnTo>
                <a:close/>
              </a:path>
            </a:pathLst>
          </a:custGeom>
          <a:blipFill>
            <a:blip r:embed="rId2"/>
            <a:stretch>
              <a:fillRect l="-19884" t="0" r="-19884" b="0"/>
            </a:stretch>
          </a:blipFill>
        </p:spPr>
      </p:sp>
      <p:sp>
        <p:nvSpPr>
          <p:cNvPr name="Freeform 3" id="3"/>
          <p:cNvSpPr/>
          <p:nvPr/>
        </p:nvSpPr>
        <p:spPr>
          <a:xfrm flipH="false" flipV="false" rot="0">
            <a:off x="7844851" y="4286548"/>
            <a:ext cx="1232553" cy="1232553"/>
          </a:xfrm>
          <a:custGeom>
            <a:avLst/>
            <a:gdLst/>
            <a:ahLst/>
            <a:cxnLst/>
            <a:rect r="r" b="b" t="t" l="l"/>
            <a:pathLst>
              <a:path h="1232553" w="1232553">
                <a:moveTo>
                  <a:pt x="0" y="0"/>
                </a:moveTo>
                <a:lnTo>
                  <a:pt x="1232553" y="0"/>
                </a:lnTo>
                <a:lnTo>
                  <a:pt x="1232553" y="1232553"/>
                </a:lnTo>
                <a:lnTo>
                  <a:pt x="0" y="123255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false" flipV="false" rot="0">
            <a:off x="3005199" y="4181637"/>
            <a:ext cx="1077227" cy="1247315"/>
          </a:xfrm>
          <a:custGeom>
            <a:avLst/>
            <a:gdLst/>
            <a:ahLst/>
            <a:cxnLst/>
            <a:rect r="r" b="b" t="t" l="l"/>
            <a:pathLst>
              <a:path h="1247315" w="1077227">
                <a:moveTo>
                  <a:pt x="0" y="0"/>
                </a:moveTo>
                <a:lnTo>
                  <a:pt x="1077227" y="0"/>
                </a:lnTo>
                <a:lnTo>
                  <a:pt x="1077227" y="1247315"/>
                </a:lnTo>
                <a:lnTo>
                  <a:pt x="0" y="124731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5" id="5"/>
          <p:cNvSpPr/>
          <p:nvPr/>
        </p:nvSpPr>
        <p:spPr>
          <a:xfrm flipH="false" flipV="false" rot="0">
            <a:off x="12334954" y="4376697"/>
            <a:ext cx="1361742" cy="1052255"/>
          </a:xfrm>
          <a:custGeom>
            <a:avLst/>
            <a:gdLst/>
            <a:ahLst/>
            <a:cxnLst/>
            <a:rect r="r" b="b" t="t" l="l"/>
            <a:pathLst>
              <a:path h="1052255" w="1361742">
                <a:moveTo>
                  <a:pt x="0" y="0"/>
                </a:moveTo>
                <a:lnTo>
                  <a:pt x="1361742" y="0"/>
                </a:lnTo>
                <a:lnTo>
                  <a:pt x="1361742" y="1052255"/>
                </a:lnTo>
                <a:lnTo>
                  <a:pt x="0" y="105225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grpSp>
        <p:nvGrpSpPr>
          <p:cNvPr name="Group 6" id="6"/>
          <p:cNvGrpSpPr/>
          <p:nvPr/>
        </p:nvGrpSpPr>
        <p:grpSpPr>
          <a:xfrm rot="0">
            <a:off x="15573718" y="7940477"/>
            <a:ext cx="4693046" cy="4693046"/>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AutoShape 9" id="9"/>
          <p:cNvSpPr/>
          <p:nvPr/>
        </p:nvSpPr>
        <p:spPr>
          <a:xfrm>
            <a:off x="5938890" y="4181637"/>
            <a:ext cx="0" cy="4410340"/>
          </a:xfrm>
          <a:prstGeom prst="line">
            <a:avLst/>
          </a:prstGeom>
          <a:ln cap="flat" w="38100">
            <a:solidFill>
              <a:srgbClr val="145DA0"/>
            </a:solidFill>
            <a:prstDash val="solid"/>
            <a:headEnd type="none" len="sm" w="sm"/>
            <a:tailEnd type="none" len="sm" w="sm"/>
          </a:ln>
        </p:spPr>
      </p:sp>
      <p:sp>
        <p:nvSpPr>
          <p:cNvPr name="AutoShape 10" id="10"/>
          <p:cNvSpPr/>
          <p:nvPr/>
        </p:nvSpPr>
        <p:spPr>
          <a:xfrm>
            <a:off x="10706179" y="4181637"/>
            <a:ext cx="0" cy="4410340"/>
          </a:xfrm>
          <a:prstGeom prst="line">
            <a:avLst/>
          </a:prstGeom>
          <a:ln cap="flat" w="38100">
            <a:solidFill>
              <a:srgbClr val="145DA0"/>
            </a:solidFill>
            <a:prstDash val="solid"/>
            <a:headEnd type="none" len="sm" w="sm"/>
            <a:tailEnd type="none" len="sm" w="sm"/>
          </a:ln>
        </p:spPr>
      </p:sp>
      <p:sp>
        <p:nvSpPr>
          <p:cNvPr name="Freeform 11" id="11"/>
          <p:cNvSpPr/>
          <p:nvPr/>
        </p:nvSpPr>
        <p:spPr>
          <a:xfrm flipH="false" flipV="false" rot="0">
            <a:off x="3005199" y="882026"/>
            <a:ext cx="15136273" cy="8522948"/>
          </a:xfrm>
          <a:custGeom>
            <a:avLst/>
            <a:gdLst/>
            <a:ahLst/>
            <a:cxnLst/>
            <a:rect r="r" b="b" t="t" l="l"/>
            <a:pathLst>
              <a:path h="8522948" w="15136273">
                <a:moveTo>
                  <a:pt x="0" y="0"/>
                </a:moveTo>
                <a:lnTo>
                  <a:pt x="15136273" y="0"/>
                </a:lnTo>
                <a:lnTo>
                  <a:pt x="15136273" y="8522948"/>
                </a:lnTo>
                <a:lnTo>
                  <a:pt x="0" y="8522948"/>
                </a:lnTo>
                <a:lnTo>
                  <a:pt x="0" y="0"/>
                </a:lnTo>
                <a:close/>
              </a:path>
            </a:pathLst>
          </a:custGeom>
          <a:blipFill>
            <a:blip r:embed="rId9"/>
            <a:stretch>
              <a:fillRect l="0" t="0" r="0" b="0"/>
            </a:stretch>
          </a:blipFill>
        </p:spPr>
      </p:sp>
      <p:sp>
        <p:nvSpPr>
          <p:cNvPr name="TextBox 12" id="12"/>
          <p:cNvSpPr txBox="true"/>
          <p:nvPr/>
        </p:nvSpPr>
        <p:spPr>
          <a:xfrm rot="0">
            <a:off x="352900" y="3681786"/>
            <a:ext cx="2652299" cy="3480303"/>
          </a:xfrm>
          <a:prstGeom prst="rect">
            <a:avLst/>
          </a:prstGeom>
        </p:spPr>
        <p:txBody>
          <a:bodyPr anchor="t" rtlCol="false" tIns="0" lIns="0" bIns="0" rIns="0">
            <a:spAutoFit/>
          </a:bodyPr>
          <a:lstStyle/>
          <a:p>
            <a:pPr algn="l">
              <a:lnSpc>
                <a:spcPts val="9247"/>
              </a:lnSpc>
              <a:spcBef>
                <a:spcPct val="0"/>
              </a:spcBef>
            </a:pPr>
            <a:r>
              <a:rPr lang="en-US" b="true" sz="6605">
                <a:solidFill>
                  <a:srgbClr val="FDFDFD"/>
                </a:solidFill>
                <a:latin typeface="Montserrat Bold"/>
                <a:ea typeface="Montserrat Bold"/>
                <a:cs typeface="Montserrat Bold"/>
                <a:sym typeface="Montserrat Bold"/>
              </a:rPr>
              <a:t>Trang liên hệ</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145DA0"/>
        </a:solidFill>
      </p:bgPr>
    </p:bg>
    <p:spTree>
      <p:nvGrpSpPr>
        <p:cNvPr id="1" name=""/>
        <p:cNvGrpSpPr/>
        <p:nvPr/>
      </p:nvGrpSpPr>
      <p:grpSpPr>
        <a:xfrm>
          <a:off x="0" y="0"/>
          <a:ext cx="0" cy="0"/>
          <a:chOff x="0" y="0"/>
          <a:chExt cx="0" cy="0"/>
        </a:xfrm>
      </p:grpSpPr>
      <p:sp>
        <p:nvSpPr>
          <p:cNvPr name="Freeform 2" id="2"/>
          <p:cNvSpPr/>
          <p:nvPr/>
        </p:nvSpPr>
        <p:spPr>
          <a:xfrm flipH="false" flipV="false" rot="0">
            <a:off x="13402273" y="-8767"/>
            <a:ext cx="4907787" cy="10295767"/>
          </a:xfrm>
          <a:custGeom>
            <a:avLst/>
            <a:gdLst/>
            <a:ahLst/>
            <a:cxnLst/>
            <a:rect r="r" b="b" t="t" l="l"/>
            <a:pathLst>
              <a:path h="10295767" w="4907787">
                <a:moveTo>
                  <a:pt x="0" y="0"/>
                </a:moveTo>
                <a:lnTo>
                  <a:pt x="4907787" y="0"/>
                </a:lnTo>
                <a:lnTo>
                  <a:pt x="4907787" y="10295767"/>
                </a:lnTo>
                <a:lnTo>
                  <a:pt x="0" y="10295767"/>
                </a:lnTo>
                <a:lnTo>
                  <a:pt x="0" y="0"/>
                </a:lnTo>
                <a:close/>
              </a:path>
            </a:pathLst>
          </a:custGeom>
          <a:blipFill>
            <a:blip r:embed="rId2"/>
            <a:stretch>
              <a:fillRect l="-19884" t="0" r="-19884" b="0"/>
            </a:stretch>
          </a:blipFill>
        </p:spPr>
      </p:sp>
      <p:sp>
        <p:nvSpPr>
          <p:cNvPr name="Freeform 3" id="3"/>
          <p:cNvSpPr/>
          <p:nvPr/>
        </p:nvSpPr>
        <p:spPr>
          <a:xfrm flipH="false" flipV="false" rot="0">
            <a:off x="7844851" y="4286548"/>
            <a:ext cx="1232553" cy="1232553"/>
          </a:xfrm>
          <a:custGeom>
            <a:avLst/>
            <a:gdLst/>
            <a:ahLst/>
            <a:cxnLst/>
            <a:rect r="r" b="b" t="t" l="l"/>
            <a:pathLst>
              <a:path h="1232553" w="1232553">
                <a:moveTo>
                  <a:pt x="0" y="0"/>
                </a:moveTo>
                <a:lnTo>
                  <a:pt x="1232553" y="0"/>
                </a:lnTo>
                <a:lnTo>
                  <a:pt x="1232553" y="1232553"/>
                </a:lnTo>
                <a:lnTo>
                  <a:pt x="0" y="123255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false" flipV="false" rot="0">
            <a:off x="3005199" y="4181637"/>
            <a:ext cx="1077227" cy="1247315"/>
          </a:xfrm>
          <a:custGeom>
            <a:avLst/>
            <a:gdLst/>
            <a:ahLst/>
            <a:cxnLst/>
            <a:rect r="r" b="b" t="t" l="l"/>
            <a:pathLst>
              <a:path h="1247315" w="1077227">
                <a:moveTo>
                  <a:pt x="0" y="0"/>
                </a:moveTo>
                <a:lnTo>
                  <a:pt x="1077227" y="0"/>
                </a:lnTo>
                <a:lnTo>
                  <a:pt x="1077227" y="1247315"/>
                </a:lnTo>
                <a:lnTo>
                  <a:pt x="0" y="124731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5" id="5"/>
          <p:cNvSpPr/>
          <p:nvPr/>
        </p:nvSpPr>
        <p:spPr>
          <a:xfrm flipH="false" flipV="false" rot="0">
            <a:off x="12334954" y="4376697"/>
            <a:ext cx="1361742" cy="1052255"/>
          </a:xfrm>
          <a:custGeom>
            <a:avLst/>
            <a:gdLst/>
            <a:ahLst/>
            <a:cxnLst/>
            <a:rect r="r" b="b" t="t" l="l"/>
            <a:pathLst>
              <a:path h="1052255" w="1361742">
                <a:moveTo>
                  <a:pt x="0" y="0"/>
                </a:moveTo>
                <a:lnTo>
                  <a:pt x="1361742" y="0"/>
                </a:lnTo>
                <a:lnTo>
                  <a:pt x="1361742" y="1052255"/>
                </a:lnTo>
                <a:lnTo>
                  <a:pt x="0" y="105225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grpSp>
        <p:nvGrpSpPr>
          <p:cNvPr name="Group 6" id="6"/>
          <p:cNvGrpSpPr/>
          <p:nvPr/>
        </p:nvGrpSpPr>
        <p:grpSpPr>
          <a:xfrm rot="0">
            <a:off x="15573718" y="7940477"/>
            <a:ext cx="4693046" cy="4693046"/>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AutoShape 9" id="9"/>
          <p:cNvSpPr/>
          <p:nvPr/>
        </p:nvSpPr>
        <p:spPr>
          <a:xfrm>
            <a:off x="5938890" y="4181637"/>
            <a:ext cx="0" cy="4410340"/>
          </a:xfrm>
          <a:prstGeom prst="line">
            <a:avLst/>
          </a:prstGeom>
          <a:ln cap="flat" w="38100">
            <a:solidFill>
              <a:srgbClr val="145DA0"/>
            </a:solidFill>
            <a:prstDash val="solid"/>
            <a:headEnd type="none" len="sm" w="sm"/>
            <a:tailEnd type="none" len="sm" w="sm"/>
          </a:ln>
        </p:spPr>
      </p:sp>
      <p:sp>
        <p:nvSpPr>
          <p:cNvPr name="AutoShape 10" id="10"/>
          <p:cNvSpPr/>
          <p:nvPr/>
        </p:nvSpPr>
        <p:spPr>
          <a:xfrm>
            <a:off x="10706179" y="4181637"/>
            <a:ext cx="0" cy="4410340"/>
          </a:xfrm>
          <a:prstGeom prst="line">
            <a:avLst/>
          </a:prstGeom>
          <a:ln cap="flat" w="38100">
            <a:solidFill>
              <a:srgbClr val="145DA0"/>
            </a:solidFill>
            <a:prstDash val="solid"/>
            <a:headEnd type="none" len="sm" w="sm"/>
            <a:tailEnd type="none" len="sm" w="sm"/>
          </a:ln>
        </p:spPr>
      </p:sp>
      <p:sp>
        <p:nvSpPr>
          <p:cNvPr name="Freeform 11" id="11"/>
          <p:cNvSpPr/>
          <p:nvPr/>
        </p:nvSpPr>
        <p:spPr>
          <a:xfrm flipH="false" flipV="false" rot="0">
            <a:off x="3005199" y="1028700"/>
            <a:ext cx="15280458" cy="8604136"/>
          </a:xfrm>
          <a:custGeom>
            <a:avLst/>
            <a:gdLst/>
            <a:ahLst/>
            <a:cxnLst/>
            <a:rect r="r" b="b" t="t" l="l"/>
            <a:pathLst>
              <a:path h="8604136" w="15280458">
                <a:moveTo>
                  <a:pt x="0" y="0"/>
                </a:moveTo>
                <a:lnTo>
                  <a:pt x="15280458" y="0"/>
                </a:lnTo>
                <a:lnTo>
                  <a:pt x="15280458" y="8604136"/>
                </a:lnTo>
                <a:lnTo>
                  <a:pt x="0" y="8604136"/>
                </a:lnTo>
                <a:lnTo>
                  <a:pt x="0" y="0"/>
                </a:lnTo>
                <a:close/>
              </a:path>
            </a:pathLst>
          </a:custGeom>
          <a:blipFill>
            <a:blip r:embed="rId9"/>
            <a:stretch>
              <a:fillRect l="0" t="0" r="0" b="0"/>
            </a:stretch>
          </a:blipFill>
        </p:spPr>
      </p:sp>
      <p:sp>
        <p:nvSpPr>
          <p:cNvPr name="TextBox 12" id="12"/>
          <p:cNvSpPr txBox="true"/>
          <p:nvPr/>
        </p:nvSpPr>
        <p:spPr>
          <a:xfrm rot="0">
            <a:off x="150310" y="2768524"/>
            <a:ext cx="2854889" cy="5823453"/>
          </a:xfrm>
          <a:prstGeom prst="rect">
            <a:avLst/>
          </a:prstGeom>
        </p:spPr>
        <p:txBody>
          <a:bodyPr anchor="t" rtlCol="false" tIns="0" lIns="0" bIns="0" rIns="0">
            <a:spAutoFit/>
          </a:bodyPr>
          <a:lstStyle/>
          <a:p>
            <a:pPr algn="l">
              <a:lnSpc>
                <a:spcPts val="9247"/>
              </a:lnSpc>
              <a:spcBef>
                <a:spcPct val="0"/>
              </a:spcBef>
            </a:pPr>
            <a:r>
              <a:rPr lang="en-US" b="true" sz="6605">
                <a:solidFill>
                  <a:srgbClr val="FDFDFD"/>
                </a:solidFill>
                <a:latin typeface="Montserrat Bold"/>
                <a:ea typeface="Montserrat Bold"/>
                <a:cs typeface="Montserrat Bold"/>
                <a:sym typeface="Montserrat Bold"/>
              </a:rPr>
              <a:t>Trang cập nhật thông tin</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145DA0"/>
        </a:solidFill>
      </p:bgPr>
    </p:bg>
    <p:spTree>
      <p:nvGrpSpPr>
        <p:cNvPr id="1" name=""/>
        <p:cNvGrpSpPr/>
        <p:nvPr/>
      </p:nvGrpSpPr>
      <p:grpSpPr>
        <a:xfrm>
          <a:off x="0" y="0"/>
          <a:ext cx="0" cy="0"/>
          <a:chOff x="0" y="0"/>
          <a:chExt cx="0" cy="0"/>
        </a:xfrm>
      </p:grpSpPr>
      <p:sp>
        <p:nvSpPr>
          <p:cNvPr name="Freeform 2" id="2"/>
          <p:cNvSpPr/>
          <p:nvPr/>
        </p:nvSpPr>
        <p:spPr>
          <a:xfrm flipH="false" flipV="false" rot="0">
            <a:off x="13402273" y="-8767"/>
            <a:ext cx="4907787" cy="10295767"/>
          </a:xfrm>
          <a:custGeom>
            <a:avLst/>
            <a:gdLst/>
            <a:ahLst/>
            <a:cxnLst/>
            <a:rect r="r" b="b" t="t" l="l"/>
            <a:pathLst>
              <a:path h="10295767" w="4907787">
                <a:moveTo>
                  <a:pt x="0" y="0"/>
                </a:moveTo>
                <a:lnTo>
                  <a:pt x="4907787" y="0"/>
                </a:lnTo>
                <a:lnTo>
                  <a:pt x="4907787" y="10295767"/>
                </a:lnTo>
                <a:lnTo>
                  <a:pt x="0" y="10295767"/>
                </a:lnTo>
                <a:lnTo>
                  <a:pt x="0" y="0"/>
                </a:lnTo>
                <a:close/>
              </a:path>
            </a:pathLst>
          </a:custGeom>
          <a:blipFill>
            <a:blip r:embed="rId2"/>
            <a:stretch>
              <a:fillRect l="-19884" t="0" r="-19884" b="0"/>
            </a:stretch>
          </a:blipFill>
        </p:spPr>
      </p:sp>
      <p:sp>
        <p:nvSpPr>
          <p:cNvPr name="Freeform 3" id="3"/>
          <p:cNvSpPr/>
          <p:nvPr/>
        </p:nvSpPr>
        <p:spPr>
          <a:xfrm flipH="false" flipV="false" rot="0">
            <a:off x="7844851" y="4286548"/>
            <a:ext cx="1232553" cy="1232553"/>
          </a:xfrm>
          <a:custGeom>
            <a:avLst/>
            <a:gdLst/>
            <a:ahLst/>
            <a:cxnLst/>
            <a:rect r="r" b="b" t="t" l="l"/>
            <a:pathLst>
              <a:path h="1232553" w="1232553">
                <a:moveTo>
                  <a:pt x="0" y="0"/>
                </a:moveTo>
                <a:lnTo>
                  <a:pt x="1232553" y="0"/>
                </a:lnTo>
                <a:lnTo>
                  <a:pt x="1232553" y="1232553"/>
                </a:lnTo>
                <a:lnTo>
                  <a:pt x="0" y="123255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false" flipV="false" rot="0">
            <a:off x="3005199" y="4181637"/>
            <a:ext cx="1077227" cy="1247315"/>
          </a:xfrm>
          <a:custGeom>
            <a:avLst/>
            <a:gdLst/>
            <a:ahLst/>
            <a:cxnLst/>
            <a:rect r="r" b="b" t="t" l="l"/>
            <a:pathLst>
              <a:path h="1247315" w="1077227">
                <a:moveTo>
                  <a:pt x="0" y="0"/>
                </a:moveTo>
                <a:lnTo>
                  <a:pt x="1077227" y="0"/>
                </a:lnTo>
                <a:lnTo>
                  <a:pt x="1077227" y="1247315"/>
                </a:lnTo>
                <a:lnTo>
                  <a:pt x="0" y="124731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5" id="5"/>
          <p:cNvSpPr/>
          <p:nvPr/>
        </p:nvSpPr>
        <p:spPr>
          <a:xfrm flipH="false" flipV="false" rot="0">
            <a:off x="12334954" y="4376697"/>
            <a:ext cx="1361742" cy="1052255"/>
          </a:xfrm>
          <a:custGeom>
            <a:avLst/>
            <a:gdLst/>
            <a:ahLst/>
            <a:cxnLst/>
            <a:rect r="r" b="b" t="t" l="l"/>
            <a:pathLst>
              <a:path h="1052255" w="1361742">
                <a:moveTo>
                  <a:pt x="0" y="0"/>
                </a:moveTo>
                <a:lnTo>
                  <a:pt x="1361742" y="0"/>
                </a:lnTo>
                <a:lnTo>
                  <a:pt x="1361742" y="1052255"/>
                </a:lnTo>
                <a:lnTo>
                  <a:pt x="0" y="105225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grpSp>
        <p:nvGrpSpPr>
          <p:cNvPr name="Group 6" id="6"/>
          <p:cNvGrpSpPr/>
          <p:nvPr/>
        </p:nvGrpSpPr>
        <p:grpSpPr>
          <a:xfrm rot="0">
            <a:off x="15573718" y="7940477"/>
            <a:ext cx="4693046" cy="4693046"/>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AutoShape 9" id="9"/>
          <p:cNvSpPr/>
          <p:nvPr/>
        </p:nvSpPr>
        <p:spPr>
          <a:xfrm>
            <a:off x="5938890" y="4181637"/>
            <a:ext cx="0" cy="4410340"/>
          </a:xfrm>
          <a:prstGeom prst="line">
            <a:avLst/>
          </a:prstGeom>
          <a:ln cap="flat" w="38100">
            <a:solidFill>
              <a:srgbClr val="145DA0"/>
            </a:solidFill>
            <a:prstDash val="solid"/>
            <a:headEnd type="none" len="sm" w="sm"/>
            <a:tailEnd type="none" len="sm" w="sm"/>
          </a:ln>
        </p:spPr>
      </p:sp>
      <p:sp>
        <p:nvSpPr>
          <p:cNvPr name="AutoShape 10" id="10"/>
          <p:cNvSpPr/>
          <p:nvPr/>
        </p:nvSpPr>
        <p:spPr>
          <a:xfrm>
            <a:off x="10706179" y="4181637"/>
            <a:ext cx="0" cy="4410340"/>
          </a:xfrm>
          <a:prstGeom prst="line">
            <a:avLst/>
          </a:prstGeom>
          <a:ln cap="flat" w="38100">
            <a:solidFill>
              <a:srgbClr val="145DA0"/>
            </a:solidFill>
            <a:prstDash val="solid"/>
            <a:headEnd type="none" len="sm" w="sm"/>
            <a:tailEnd type="none" len="sm" w="sm"/>
          </a:ln>
        </p:spPr>
      </p:sp>
      <p:sp>
        <p:nvSpPr>
          <p:cNvPr name="Freeform 11" id="11"/>
          <p:cNvSpPr/>
          <p:nvPr/>
        </p:nvSpPr>
        <p:spPr>
          <a:xfrm flipH="false" flipV="false" rot="0">
            <a:off x="2832379" y="792117"/>
            <a:ext cx="15455621" cy="8702767"/>
          </a:xfrm>
          <a:custGeom>
            <a:avLst/>
            <a:gdLst/>
            <a:ahLst/>
            <a:cxnLst/>
            <a:rect r="r" b="b" t="t" l="l"/>
            <a:pathLst>
              <a:path h="8702767" w="15455621">
                <a:moveTo>
                  <a:pt x="0" y="0"/>
                </a:moveTo>
                <a:lnTo>
                  <a:pt x="15455621" y="0"/>
                </a:lnTo>
                <a:lnTo>
                  <a:pt x="15455621" y="8702766"/>
                </a:lnTo>
                <a:lnTo>
                  <a:pt x="0" y="8702766"/>
                </a:lnTo>
                <a:lnTo>
                  <a:pt x="0" y="0"/>
                </a:lnTo>
                <a:close/>
              </a:path>
            </a:pathLst>
          </a:custGeom>
          <a:blipFill>
            <a:blip r:embed="rId9"/>
            <a:stretch>
              <a:fillRect l="0" t="0" r="0" b="0"/>
            </a:stretch>
          </a:blipFill>
        </p:spPr>
      </p:sp>
      <p:sp>
        <p:nvSpPr>
          <p:cNvPr name="TextBox 12" id="12"/>
          <p:cNvSpPr txBox="true"/>
          <p:nvPr/>
        </p:nvSpPr>
        <p:spPr>
          <a:xfrm rot="0">
            <a:off x="0" y="1241105"/>
            <a:ext cx="2832379" cy="6995028"/>
          </a:xfrm>
          <a:prstGeom prst="rect">
            <a:avLst/>
          </a:prstGeom>
        </p:spPr>
        <p:txBody>
          <a:bodyPr anchor="t" rtlCol="false" tIns="0" lIns="0" bIns="0" rIns="0">
            <a:spAutoFit/>
          </a:bodyPr>
          <a:lstStyle/>
          <a:p>
            <a:pPr algn="l">
              <a:lnSpc>
                <a:spcPts val="9247"/>
              </a:lnSpc>
              <a:spcBef>
                <a:spcPct val="0"/>
              </a:spcBef>
            </a:pPr>
            <a:r>
              <a:rPr lang="en-US" b="true" sz="6605">
                <a:solidFill>
                  <a:srgbClr val="FDFDFD"/>
                </a:solidFill>
                <a:latin typeface="Montserrat Bold"/>
                <a:ea typeface="Montserrat Bold"/>
                <a:cs typeface="Montserrat Bold"/>
                <a:sym typeface="Montserrat Bold"/>
              </a:rPr>
              <a:t>Giao diện tài khoản nhân viên</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145DA0"/>
        </a:solidFill>
      </p:bgPr>
    </p:bg>
    <p:spTree>
      <p:nvGrpSpPr>
        <p:cNvPr id="1" name=""/>
        <p:cNvGrpSpPr/>
        <p:nvPr/>
      </p:nvGrpSpPr>
      <p:grpSpPr>
        <a:xfrm>
          <a:off x="0" y="0"/>
          <a:ext cx="0" cy="0"/>
          <a:chOff x="0" y="0"/>
          <a:chExt cx="0" cy="0"/>
        </a:xfrm>
      </p:grpSpPr>
      <p:sp>
        <p:nvSpPr>
          <p:cNvPr name="Freeform 2" id="2"/>
          <p:cNvSpPr/>
          <p:nvPr/>
        </p:nvSpPr>
        <p:spPr>
          <a:xfrm flipH="false" flipV="false" rot="0">
            <a:off x="13402273" y="-8767"/>
            <a:ext cx="4907787" cy="10295767"/>
          </a:xfrm>
          <a:custGeom>
            <a:avLst/>
            <a:gdLst/>
            <a:ahLst/>
            <a:cxnLst/>
            <a:rect r="r" b="b" t="t" l="l"/>
            <a:pathLst>
              <a:path h="10295767" w="4907787">
                <a:moveTo>
                  <a:pt x="0" y="0"/>
                </a:moveTo>
                <a:lnTo>
                  <a:pt x="4907787" y="0"/>
                </a:lnTo>
                <a:lnTo>
                  <a:pt x="4907787" y="10295767"/>
                </a:lnTo>
                <a:lnTo>
                  <a:pt x="0" y="10295767"/>
                </a:lnTo>
                <a:lnTo>
                  <a:pt x="0" y="0"/>
                </a:lnTo>
                <a:close/>
              </a:path>
            </a:pathLst>
          </a:custGeom>
          <a:blipFill>
            <a:blip r:embed="rId2"/>
            <a:stretch>
              <a:fillRect l="-19884" t="0" r="-19884" b="0"/>
            </a:stretch>
          </a:blipFill>
        </p:spPr>
      </p:sp>
      <p:sp>
        <p:nvSpPr>
          <p:cNvPr name="Freeform 3" id="3"/>
          <p:cNvSpPr/>
          <p:nvPr/>
        </p:nvSpPr>
        <p:spPr>
          <a:xfrm flipH="false" flipV="false" rot="0">
            <a:off x="7844851" y="4286548"/>
            <a:ext cx="1232553" cy="1232553"/>
          </a:xfrm>
          <a:custGeom>
            <a:avLst/>
            <a:gdLst/>
            <a:ahLst/>
            <a:cxnLst/>
            <a:rect r="r" b="b" t="t" l="l"/>
            <a:pathLst>
              <a:path h="1232553" w="1232553">
                <a:moveTo>
                  <a:pt x="0" y="0"/>
                </a:moveTo>
                <a:lnTo>
                  <a:pt x="1232553" y="0"/>
                </a:lnTo>
                <a:lnTo>
                  <a:pt x="1232553" y="1232553"/>
                </a:lnTo>
                <a:lnTo>
                  <a:pt x="0" y="123255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false" flipV="false" rot="0">
            <a:off x="3005199" y="4181637"/>
            <a:ext cx="1077227" cy="1247315"/>
          </a:xfrm>
          <a:custGeom>
            <a:avLst/>
            <a:gdLst/>
            <a:ahLst/>
            <a:cxnLst/>
            <a:rect r="r" b="b" t="t" l="l"/>
            <a:pathLst>
              <a:path h="1247315" w="1077227">
                <a:moveTo>
                  <a:pt x="0" y="0"/>
                </a:moveTo>
                <a:lnTo>
                  <a:pt x="1077227" y="0"/>
                </a:lnTo>
                <a:lnTo>
                  <a:pt x="1077227" y="1247315"/>
                </a:lnTo>
                <a:lnTo>
                  <a:pt x="0" y="124731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5" id="5"/>
          <p:cNvSpPr/>
          <p:nvPr/>
        </p:nvSpPr>
        <p:spPr>
          <a:xfrm flipH="false" flipV="false" rot="0">
            <a:off x="12334954" y="4376697"/>
            <a:ext cx="1361742" cy="1052255"/>
          </a:xfrm>
          <a:custGeom>
            <a:avLst/>
            <a:gdLst/>
            <a:ahLst/>
            <a:cxnLst/>
            <a:rect r="r" b="b" t="t" l="l"/>
            <a:pathLst>
              <a:path h="1052255" w="1361742">
                <a:moveTo>
                  <a:pt x="0" y="0"/>
                </a:moveTo>
                <a:lnTo>
                  <a:pt x="1361742" y="0"/>
                </a:lnTo>
                <a:lnTo>
                  <a:pt x="1361742" y="1052255"/>
                </a:lnTo>
                <a:lnTo>
                  <a:pt x="0" y="105225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grpSp>
        <p:nvGrpSpPr>
          <p:cNvPr name="Group 6" id="6"/>
          <p:cNvGrpSpPr/>
          <p:nvPr/>
        </p:nvGrpSpPr>
        <p:grpSpPr>
          <a:xfrm rot="0">
            <a:off x="15573718" y="7940477"/>
            <a:ext cx="4693046" cy="4693046"/>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AutoShape 9" id="9"/>
          <p:cNvSpPr/>
          <p:nvPr/>
        </p:nvSpPr>
        <p:spPr>
          <a:xfrm>
            <a:off x="5938890" y="4181637"/>
            <a:ext cx="0" cy="4410340"/>
          </a:xfrm>
          <a:prstGeom prst="line">
            <a:avLst/>
          </a:prstGeom>
          <a:ln cap="flat" w="38100">
            <a:solidFill>
              <a:srgbClr val="145DA0"/>
            </a:solidFill>
            <a:prstDash val="solid"/>
            <a:headEnd type="none" len="sm" w="sm"/>
            <a:tailEnd type="none" len="sm" w="sm"/>
          </a:ln>
        </p:spPr>
      </p:sp>
      <p:sp>
        <p:nvSpPr>
          <p:cNvPr name="AutoShape 10" id="10"/>
          <p:cNvSpPr/>
          <p:nvPr/>
        </p:nvSpPr>
        <p:spPr>
          <a:xfrm>
            <a:off x="10706179" y="4181637"/>
            <a:ext cx="0" cy="4410340"/>
          </a:xfrm>
          <a:prstGeom prst="line">
            <a:avLst/>
          </a:prstGeom>
          <a:ln cap="flat" w="38100">
            <a:solidFill>
              <a:srgbClr val="145DA0"/>
            </a:solidFill>
            <a:prstDash val="solid"/>
            <a:headEnd type="none" len="sm" w="sm"/>
            <a:tailEnd type="none" len="sm" w="sm"/>
          </a:ln>
        </p:spPr>
      </p:sp>
      <p:sp>
        <p:nvSpPr>
          <p:cNvPr name="Freeform 11" id="11"/>
          <p:cNvSpPr/>
          <p:nvPr/>
        </p:nvSpPr>
        <p:spPr>
          <a:xfrm flipH="false" flipV="false" rot="0">
            <a:off x="2845972" y="1171545"/>
            <a:ext cx="15442028" cy="8695113"/>
          </a:xfrm>
          <a:custGeom>
            <a:avLst/>
            <a:gdLst/>
            <a:ahLst/>
            <a:cxnLst/>
            <a:rect r="r" b="b" t="t" l="l"/>
            <a:pathLst>
              <a:path h="8695113" w="15442028">
                <a:moveTo>
                  <a:pt x="0" y="0"/>
                </a:moveTo>
                <a:lnTo>
                  <a:pt x="15442028" y="0"/>
                </a:lnTo>
                <a:lnTo>
                  <a:pt x="15442028" y="8695112"/>
                </a:lnTo>
                <a:lnTo>
                  <a:pt x="0" y="8695112"/>
                </a:lnTo>
                <a:lnTo>
                  <a:pt x="0" y="0"/>
                </a:lnTo>
                <a:close/>
              </a:path>
            </a:pathLst>
          </a:custGeom>
          <a:blipFill>
            <a:blip r:embed="rId9"/>
            <a:stretch>
              <a:fillRect l="0" t="0" r="0" b="0"/>
            </a:stretch>
          </a:blipFill>
        </p:spPr>
      </p:sp>
      <p:sp>
        <p:nvSpPr>
          <p:cNvPr name="TextBox 12" id="12"/>
          <p:cNvSpPr txBox="true"/>
          <p:nvPr/>
        </p:nvSpPr>
        <p:spPr>
          <a:xfrm rot="0">
            <a:off x="0" y="3492248"/>
            <a:ext cx="2782939" cy="3188203"/>
          </a:xfrm>
          <a:prstGeom prst="rect">
            <a:avLst/>
          </a:prstGeom>
        </p:spPr>
        <p:txBody>
          <a:bodyPr anchor="t" rtlCol="false" tIns="0" lIns="0" bIns="0" rIns="0">
            <a:spAutoFit/>
          </a:bodyPr>
          <a:lstStyle/>
          <a:p>
            <a:pPr algn="l">
              <a:lnSpc>
                <a:spcPts val="8547"/>
              </a:lnSpc>
              <a:spcBef>
                <a:spcPct val="0"/>
              </a:spcBef>
            </a:pPr>
            <a:r>
              <a:rPr lang="en-US" b="true" sz="6105">
                <a:solidFill>
                  <a:srgbClr val="FDFDFD"/>
                </a:solidFill>
                <a:latin typeface="Montserrat Bold"/>
                <a:ea typeface="Montserrat Bold"/>
                <a:cs typeface="Montserrat Bold"/>
                <a:sym typeface="Montserrat Bold"/>
              </a:rPr>
              <a:t>Trang của Admin</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145DA0"/>
        </a:solidFill>
      </p:bgPr>
    </p:bg>
    <p:spTree>
      <p:nvGrpSpPr>
        <p:cNvPr id="1" name=""/>
        <p:cNvGrpSpPr/>
        <p:nvPr/>
      </p:nvGrpSpPr>
      <p:grpSpPr>
        <a:xfrm>
          <a:off x="0" y="0"/>
          <a:ext cx="0" cy="0"/>
          <a:chOff x="0" y="0"/>
          <a:chExt cx="0" cy="0"/>
        </a:xfrm>
      </p:grpSpPr>
      <p:sp>
        <p:nvSpPr>
          <p:cNvPr name="Freeform 2" id="2"/>
          <p:cNvSpPr/>
          <p:nvPr/>
        </p:nvSpPr>
        <p:spPr>
          <a:xfrm flipH="false" flipV="false" rot="0">
            <a:off x="13402273" y="-8767"/>
            <a:ext cx="4907787" cy="10295767"/>
          </a:xfrm>
          <a:custGeom>
            <a:avLst/>
            <a:gdLst/>
            <a:ahLst/>
            <a:cxnLst/>
            <a:rect r="r" b="b" t="t" l="l"/>
            <a:pathLst>
              <a:path h="10295767" w="4907787">
                <a:moveTo>
                  <a:pt x="0" y="0"/>
                </a:moveTo>
                <a:lnTo>
                  <a:pt x="4907787" y="0"/>
                </a:lnTo>
                <a:lnTo>
                  <a:pt x="4907787" y="10295767"/>
                </a:lnTo>
                <a:lnTo>
                  <a:pt x="0" y="10295767"/>
                </a:lnTo>
                <a:lnTo>
                  <a:pt x="0" y="0"/>
                </a:lnTo>
                <a:close/>
              </a:path>
            </a:pathLst>
          </a:custGeom>
          <a:blipFill>
            <a:blip r:embed="rId2"/>
            <a:stretch>
              <a:fillRect l="-19884" t="0" r="-19884" b="0"/>
            </a:stretch>
          </a:blipFill>
        </p:spPr>
      </p:sp>
      <p:sp>
        <p:nvSpPr>
          <p:cNvPr name="Freeform 3" id="3"/>
          <p:cNvSpPr/>
          <p:nvPr/>
        </p:nvSpPr>
        <p:spPr>
          <a:xfrm flipH="false" flipV="false" rot="0">
            <a:off x="7844851" y="4286548"/>
            <a:ext cx="1232553" cy="1232553"/>
          </a:xfrm>
          <a:custGeom>
            <a:avLst/>
            <a:gdLst/>
            <a:ahLst/>
            <a:cxnLst/>
            <a:rect r="r" b="b" t="t" l="l"/>
            <a:pathLst>
              <a:path h="1232553" w="1232553">
                <a:moveTo>
                  <a:pt x="0" y="0"/>
                </a:moveTo>
                <a:lnTo>
                  <a:pt x="1232553" y="0"/>
                </a:lnTo>
                <a:lnTo>
                  <a:pt x="1232553" y="1232553"/>
                </a:lnTo>
                <a:lnTo>
                  <a:pt x="0" y="123255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false" flipV="false" rot="0">
            <a:off x="3005199" y="4181637"/>
            <a:ext cx="1077227" cy="1247315"/>
          </a:xfrm>
          <a:custGeom>
            <a:avLst/>
            <a:gdLst/>
            <a:ahLst/>
            <a:cxnLst/>
            <a:rect r="r" b="b" t="t" l="l"/>
            <a:pathLst>
              <a:path h="1247315" w="1077227">
                <a:moveTo>
                  <a:pt x="0" y="0"/>
                </a:moveTo>
                <a:lnTo>
                  <a:pt x="1077227" y="0"/>
                </a:lnTo>
                <a:lnTo>
                  <a:pt x="1077227" y="1247315"/>
                </a:lnTo>
                <a:lnTo>
                  <a:pt x="0" y="124731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5" id="5"/>
          <p:cNvSpPr/>
          <p:nvPr/>
        </p:nvSpPr>
        <p:spPr>
          <a:xfrm flipH="false" flipV="false" rot="0">
            <a:off x="12334954" y="4376697"/>
            <a:ext cx="1361742" cy="1052255"/>
          </a:xfrm>
          <a:custGeom>
            <a:avLst/>
            <a:gdLst/>
            <a:ahLst/>
            <a:cxnLst/>
            <a:rect r="r" b="b" t="t" l="l"/>
            <a:pathLst>
              <a:path h="1052255" w="1361742">
                <a:moveTo>
                  <a:pt x="0" y="0"/>
                </a:moveTo>
                <a:lnTo>
                  <a:pt x="1361742" y="0"/>
                </a:lnTo>
                <a:lnTo>
                  <a:pt x="1361742" y="1052255"/>
                </a:lnTo>
                <a:lnTo>
                  <a:pt x="0" y="105225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grpSp>
        <p:nvGrpSpPr>
          <p:cNvPr name="Group 6" id="6"/>
          <p:cNvGrpSpPr/>
          <p:nvPr/>
        </p:nvGrpSpPr>
        <p:grpSpPr>
          <a:xfrm rot="0">
            <a:off x="15573718" y="7940477"/>
            <a:ext cx="4693046" cy="4693046"/>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AutoShape 9" id="9"/>
          <p:cNvSpPr/>
          <p:nvPr/>
        </p:nvSpPr>
        <p:spPr>
          <a:xfrm>
            <a:off x="5938890" y="4181637"/>
            <a:ext cx="0" cy="4410340"/>
          </a:xfrm>
          <a:prstGeom prst="line">
            <a:avLst/>
          </a:prstGeom>
          <a:ln cap="flat" w="38100">
            <a:solidFill>
              <a:srgbClr val="145DA0"/>
            </a:solidFill>
            <a:prstDash val="solid"/>
            <a:headEnd type="none" len="sm" w="sm"/>
            <a:tailEnd type="none" len="sm" w="sm"/>
          </a:ln>
        </p:spPr>
      </p:sp>
      <p:sp>
        <p:nvSpPr>
          <p:cNvPr name="AutoShape 10" id="10"/>
          <p:cNvSpPr/>
          <p:nvPr/>
        </p:nvSpPr>
        <p:spPr>
          <a:xfrm>
            <a:off x="10706179" y="4181637"/>
            <a:ext cx="0" cy="4410340"/>
          </a:xfrm>
          <a:prstGeom prst="line">
            <a:avLst/>
          </a:prstGeom>
          <a:ln cap="flat" w="38100">
            <a:solidFill>
              <a:srgbClr val="145DA0"/>
            </a:solidFill>
            <a:prstDash val="solid"/>
            <a:headEnd type="none" len="sm" w="sm"/>
            <a:tailEnd type="none" len="sm" w="sm"/>
          </a:ln>
        </p:spPr>
      </p:sp>
      <p:sp>
        <p:nvSpPr>
          <p:cNvPr name="Freeform 11" id="11"/>
          <p:cNvSpPr/>
          <p:nvPr/>
        </p:nvSpPr>
        <p:spPr>
          <a:xfrm flipH="false" flipV="false" rot="0">
            <a:off x="2804999" y="773814"/>
            <a:ext cx="15505061" cy="8730605"/>
          </a:xfrm>
          <a:custGeom>
            <a:avLst/>
            <a:gdLst/>
            <a:ahLst/>
            <a:cxnLst/>
            <a:rect r="r" b="b" t="t" l="l"/>
            <a:pathLst>
              <a:path h="8730605" w="15505061">
                <a:moveTo>
                  <a:pt x="0" y="0"/>
                </a:moveTo>
                <a:lnTo>
                  <a:pt x="15505061" y="0"/>
                </a:lnTo>
                <a:lnTo>
                  <a:pt x="15505061" y="8730605"/>
                </a:lnTo>
                <a:lnTo>
                  <a:pt x="0" y="8730605"/>
                </a:lnTo>
                <a:lnTo>
                  <a:pt x="0" y="0"/>
                </a:lnTo>
                <a:close/>
              </a:path>
            </a:pathLst>
          </a:custGeom>
          <a:blipFill>
            <a:blip r:embed="rId9"/>
            <a:stretch>
              <a:fillRect l="0" t="0" r="0" b="0"/>
            </a:stretch>
          </a:blipFill>
        </p:spPr>
      </p:sp>
      <p:sp>
        <p:nvSpPr>
          <p:cNvPr name="TextBox 12" id="12"/>
          <p:cNvSpPr txBox="true"/>
          <p:nvPr/>
        </p:nvSpPr>
        <p:spPr>
          <a:xfrm rot="0">
            <a:off x="0" y="2501807"/>
            <a:ext cx="2782939" cy="6417178"/>
          </a:xfrm>
          <a:prstGeom prst="rect">
            <a:avLst/>
          </a:prstGeom>
        </p:spPr>
        <p:txBody>
          <a:bodyPr anchor="t" rtlCol="false" tIns="0" lIns="0" bIns="0" rIns="0">
            <a:spAutoFit/>
          </a:bodyPr>
          <a:lstStyle/>
          <a:p>
            <a:pPr algn="l">
              <a:lnSpc>
                <a:spcPts val="8547"/>
              </a:lnSpc>
              <a:spcBef>
                <a:spcPct val="0"/>
              </a:spcBef>
            </a:pPr>
            <a:r>
              <a:rPr lang="en-US" b="true" sz="6105">
                <a:solidFill>
                  <a:srgbClr val="FDFDFD"/>
                </a:solidFill>
                <a:latin typeface="Montserrat Bold"/>
                <a:ea typeface="Montserrat Bold"/>
                <a:cs typeface="Montserrat Bold"/>
                <a:sym typeface="Montserrat Bold"/>
              </a:rPr>
              <a:t>Trang danh sách bất động sản</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2123887" y="-2346523"/>
            <a:ext cx="4693046" cy="4693046"/>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1268303" y="853567"/>
            <a:ext cx="7019697" cy="10556306"/>
            <a:chOff x="0" y="0"/>
            <a:chExt cx="660400" cy="993118"/>
          </a:xfrm>
        </p:grpSpPr>
        <p:sp>
          <p:nvSpPr>
            <p:cNvPr name="Freeform 6" id="6"/>
            <p:cNvSpPr/>
            <p:nvPr/>
          </p:nvSpPr>
          <p:spPr>
            <a:xfrm flipH="false" flipV="false" rot="0">
              <a:off x="0" y="0"/>
              <a:ext cx="660400" cy="993118"/>
            </a:xfrm>
            <a:custGeom>
              <a:avLst/>
              <a:gdLst/>
              <a:ahLst/>
              <a:cxnLst/>
              <a:rect r="r" b="b" t="t" l="l"/>
              <a:pathLst>
                <a:path h="993118"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32507"/>
                  </a:cubicBezTo>
                  <a:lnTo>
                    <a:pt x="660400" y="993118"/>
                  </a:lnTo>
                  <a:lnTo>
                    <a:pt x="0" y="993118"/>
                  </a:lnTo>
                  <a:lnTo>
                    <a:pt x="0" y="332998"/>
                  </a:lnTo>
                  <a:cubicBezTo>
                    <a:pt x="1782" y="185660"/>
                    <a:pt x="93019" y="64045"/>
                    <a:pt x="220252" y="19070"/>
                  </a:cubicBezTo>
                  <a:close/>
                </a:path>
              </a:pathLst>
            </a:custGeom>
            <a:solidFill>
              <a:srgbClr val="145DA0"/>
            </a:solidFill>
          </p:spPr>
        </p:sp>
        <p:sp>
          <p:nvSpPr>
            <p:cNvPr name="TextBox 7" id="7"/>
            <p:cNvSpPr txBox="true"/>
            <p:nvPr/>
          </p:nvSpPr>
          <p:spPr>
            <a:xfrm>
              <a:off x="0" y="88900"/>
              <a:ext cx="660400" cy="904218"/>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a:grpSpLocks noChangeAspect="true"/>
          </p:cNvGrpSpPr>
          <p:nvPr/>
        </p:nvGrpSpPr>
        <p:grpSpPr>
          <a:xfrm rot="0">
            <a:off x="11643013" y="1261902"/>
            <a:ext cx="6270276" cy="6270276"/>
            <a:chOff x="0" y="0"/>
            <a:chExt cx="8916670" cy="8916670"/>
          </a:xfrm>
        </p:grpSpPr>
        <p:sp>
          <p:nvSpPr>
            <p:cNvPr name="Freeform 9" id="9"/>
            <p:cNvSpPr/>
            <p:nvPr/>
          </p:nvSpPr>
          <p:spPr>
            <a:xfrm flipH="false" flipV="false" rot="0">
              <a:off x="6350" y="6350"/>
              <a:ext cx="8903970" cy="8903970"/>
            </a:xfrm>
            <a:custGeom>
              <a:avLst/>
              <a:gdLst/>
              <a:ahLst/>
              <a:cxnLst/>
              <a:rect r="r" b="b" t="t" l="l"/>
              <a:pathLst>
                <a:path h="8903970" w="8903970">
                  <a:moveTo>
                    <a:pt x="4451350" y="8903970"/>
                  </a:moveTo>
                  <a:cubicBezTo>
                    <a:pt x="1997710" y="8903970"/>
                    <a:pt x="0" y="6906260"/>
                    <a:pt x="0" y="4451350"/>
                  </a:cubicBezTo>
                  <a:cubicBezTo>
                    <a:pt x="0" y="1996440"/>
                    <a:pt x="1997710" y="0"/>
                    <a:pt x="4451350" y="0"/>
                  </a:cubicBezTo>
                  <a:cubicBezTo>
                    <a:pt x="6904990" y="0"/>
                    <a:pt x="8903970" y="1997710"/>
                    <a:pt x="8903970" y="4451350"/>
                  </a:cubicBezTo>
                  <a:cubicBezTo>
                    <a:pt x="8903970" y="6904990"/>
                    <a:pt x="6906260" y="8903970"/>
                    <a:pt x="4451350" y="8903970"/>
                  </a:cubicBezTo>
                  <a:close/>
                  <a:moveTo>
                    <a:pt x="4451350" y="19050"/>
                  </a:moveTo>
                  <a:cubicBezTo>
                    <a:pt x="2007870" y="19050"/>
                    <a:pt x="19050" y="2007870"/>
                    <a:pt x="19050" y="4451350"/>
                  </a:cubicBezTo>
                  <a:cubicBezTo>
                    <a:pt x="19050" y="6894830"/>
                    <a:pt x="2007870" y="8883650"/>
                    <a:pt x="4451350" y="8883650"/>
                  </a:cubicBezTo>
                  <a:cubicBezTo>
                    <a:pt x="6894830" y="8883650"/>
                    <a:pt x="8883650" y="6894830"/>
                    <a:pt x="8883650" y="4451350"/>
                  </a:cubicBezTo>
                  <a:cubicBezTo>
                    <a:pt x="8883650" y="2007870"/>
                    <a:pt x="6896100" y="19050"/>
                    <a:pt x="4451350" y="19050"/>
                  </a:cubicBezTo>
                  <a:close/>
                </a:path>
              </a:pathLst>
            </a:custGeom>
            <a:solidFill>
              <a:srgbClr val="FFFFFF"/>
            </a:solidFill>
          </p:spPr>
        </p:sp>
        <p:sp>
          <p:nvSpPr>
            <p:cNvPr name="Freeform 10" id="10"/>
            <p:cNvSpPr/>
            <p:nvPr/>
          </p:nvSpPr>
          <p:spPr>
            <a:xfrm flipH="false" flipV="false" rot="0">
              <a:off x="154940" y="154940"/>
              <a:ext cx="8605520" cy="8605520"/>
            </a:xfrm>
            <a:custGeom>
              <a:avLst/>
              <a:gdLst/>
              <a:ahLst/>
              <a:cxnLst/>
              <a:rect r="r" b="b" t="t" l="l"/>
              <a:pathLst>
                <a:path h="8605520" w="8605520">
                  <a:moveTo>
                    <a:pt x="8605520" y="4302760"/>
                  </a:moveTo>
                  <a:cubicBezTo>
                    <a:pt x="8605520" y="6678930"/>
                    <a:pt x="6678930" y="8605520"/>
                    <a:pt x="4302760" y="8605520"/>
                  </a:cubicBezTo>
                  <a:cubicBezTo>
                    <a:pt x="1926590" y="8605520"/>
                    <a:pt x="0" y="6680200"/>
                    <a:pt x="0" y="4302760"/>
                  </a:cubicBezTo>
                  <a:cubicBezTo>
                    <a:pt x="0" y="1925320"/>
                    <a:pt x="1926590" y="0"/>
                    <a:pt x="4302760" y="0"/>
                  </a:cubicBezTo>
                  <a:cubicBezTo>
                    <a:pt x="6678930" y="0"/>
                    <a:pt x="8605520" y="1926590"/>
                    <a:pt x="8605520" y="4302760"/>
                  </a:cubicBezTo>
                  <a:close/>
                </a:path>
              </a:pathLst>
            </a:custGeom>
            <a:blipFill>
              <a:blip r:embed="rId2"/>
              <a:stretch>
                <a:fillRect l="-25136" t="0" r="-25136" b="0"/>
              </a:stretch>
            </a:blipFill>
          </p:spPr>
        </p:sp>
      </p:grpSp>
      <p:sp>
        <p:nvSpPr>
          <p:cNvPr name="TextBox 11" id="11"/>
          <p:cNvSpPr txBox="true"/>
          <p:nvPr/>
        </p:nvSpPr>
        <p:spPr>
          <a:xfrm rot="0">
            <a:off x="0" y="2449501"/>
            <a:ext cx="11335684" cy="8269254"/>
          </a:xfrm>
          <a:prstGeom prst="rect">
            <a:avLst/>
          </a:prstGeom>
        </p:spPr>
        <p:txBody>
          <a:bodyPr anchor="t" rtlCol="false" tIns="0" lIns="0" bIns="0" rIns="0">
            <a:spAutoFit/>
          </a:bodyPr>
          <a:lstStyle/>
          <a:p>
            <a:pPr algn="l" marL="0" indent="0" lvl="0">
              <a:lnSpc>
                <a:spcPts val="4709"/>
              </a:lnSpc>
              <a:spcBef>
                <a:spcPct val="0"/>
              </a:spcBef>
            </a:pPr>
            <a:r>
              <a:rPr lang="en-US" sz="3363" spc="-67">
                <a:solidFill>
                  <a:srgbClr val="051D40"/>
                </a:solidFill>
                <a:latin typeface="Poppins"/>
                <a:ea typeface="Poppins"/>
                <a:cs typeface="Poppins"/>
                <a:sym typeface="Poppins"/>
              </a:rPr>
              <a:t> Xây</a:t>
            </a:r>
            <a:r>
              <a:rPr lang="en-US" sz="3363" spc="-67" strike="noStrike" u="none">
                <a:solidFill>
                  <a:srgbClr val="051D40"/>
                </a:solidFill>
                <a:latin typeface="Poppins"/>
                <a:ea typeface="Poppins"/>
                <a:cs typeface="Poppins"/>
                <a:sym typeface="Poppins"/>
              </a:rPr>
              <a:t> dựng hệ thống quản lý bất động sản trực tuyến</a:t>
            </a:r>
          </a:p>
          <a:p>
            <a:pPr algn="l" marL="726248" indent="-363124" lvl="1">
              <a:lnSpc>
                <a:spcPts val="4709"/>
              </a:lnSpc>
              <a:spcBef>
                <a:spcPct val="0"/>
              </a:spcBef>
              <a:buFont typeface="Arial"/>
              <a:buChar char="•"/>
            </a:pPr>
            <a:r>
              <a:rPr lang="en-US" sz="3363" spc="-67" strike="noStrike" u="none">
                <a:solidFill>
                  <a:srgbClr val="051D40"/>
                </a:solidFill>
                <a:latin typeface="Poppins"/>
                <a:ea typeface="Poppins"/>
                <a:cs typeface="Poppins"/>
                <a:sym typeface="Poppins"/>
              </a:rPr>
              <a:t>Thị trường bất động sản đang phát triển nhanh, nhu cầu tìm kiếm, mua bán và cho thuê nhà đất ngày càng tăng.</a:t>
            </a:r>
          </a:p>
          <a:p>
            <a:pPr algn="l" marL="726248" indent="-363124" lvl="1">
              <a:lnSpc>
                <a:spcPts val="4709"/>
              </a:lnSpc>
              <a:spcBef>
                <a:spcPct val="0"/>
              </a:spcBef>
              <a:buFont typeface="Arial"/>
              <a:buChar char="•"/>
            </a:pPr>
            <a:r>
              <a:rPr lang="en-US" sz="3363" spc="-67" strike="noStrike" u="none">
                <a:solidFill>
                  <a:srgbClr val="051D40"/>
                </a:solidFill>
                <a:latin typeface="Poppins"/>
                <a:ea typeface="Poppins"/>
                <a:cs typeface="Poppins"/>
                <a:sym typeface="Poppins"/>
              </a:rPr>
              <a:t>Giao dịch truyền thống còn nhiều hạn chế: thiếu minh bạch, tốn thời gian, khó tiếp cận.</a:t>
            </a:r>
          </a:p>
          <a:p>
            <a:pPr algn="l" marL="726248" indent="-363124" lvl="1">
              <a:lnSpc>
                <a:spcPts val="4709"/>
              </a:lnSpc>
              <a:spcBef>
                <a:spcPct val="0"/>
              </a:spcBef>
              <a:buFont typeface="Arial"/>
              <a:buChar char="•"/>
            </a:pPr>
            <a:r>
              <a:rPr lang="en-US" sz="3363" spc="-67" strike="noStrike" u="none">
                <a:solidFill>
                  <a:srgbClr val="051D40"/>
                </a:solidFill>
                <a:latin typeface="Poppins"/>
                <a:ea typeface="Poppins"/>
                <a:cs typeface="Poppins"/>
                <a:sym typeface="Poppins"/>
              </a:rPr>
              <a:t>Cần có một hệ thống trực tuyến giúp:</a:t>
            </a:r>
          </a:p>
          <a:p>
            <a:pPr algn="l" marL="1452496" indent="-484165" lvl="2">
              <a:lnSpc>
                <a:spcPts val="4709"/>
              </a:lnSpc>
              <a:spcBef>
                <a:spcPct val="0"/>
              </a:spcBef>
              <a:buFont typeface="Arial"/>
              <a:buChar char="⚬"/>
            </a:pPr>
            <a:r>
              <a:rPr lang="en-US" sz="3363" spc="-67" strike="noStrike" u="none">
                <a:solidFill>
                  <a:srgbClr val="051D40"/>
                </a:solidFill>
                <a:latin typeface="Poppins"/>
                <a:ea typeface="Poppins"/>
                <a:cs typeface="Poppins"/>
                <a:sym typeface="Poppins"/>
              </a:rPr>
              <a:t>Đăng tin mua bán/cho thuê nhanh chóng</a:t>
            </a:r>
          </a:p>
          <a:p>
            <a:pPr algn="l" marL="1452496" indent="-484165" lvl="2">
              <a:lnSpc>
                <a:spcPts val="4709"/>
              </a:lnSpc>
              <a:spcBef>
                <a:spcPct val="0"/>
              </a:spcBef>
              <a:buFont typeface="Arial"/>
              <a:buChar char="⚬"/>
            </a:pPr>
            <a:r>
              <a:rPr lang="en-US" sz="3363" spc="-67" strike="noStrike" u="none">
                <a:solidFill>
                  <a:srgbClr val="051D40"/>
                </a:solidFill>
                <a:latin typeface="Poppins"/>
                <a:ea typeface="Poppins"/>
                <a:cs typeface="Poppins"/>
                <a:sym typeface="Poppins"/>
              </a:rPr>
              <a:t>Tìm kiếm theo vị trí, giá cả, loại hình</a:t>
            </a:r>
          </a:p>
          <a:p>
            <a:pPr algn="l" marL="1452496" indent="-484165" lvl="2">
              <a:lnSpc>
                <a:spcPts val="4709"/>
              </a:lnSpc>
              <a:spcBef>
                <a:spcPct val="0"/>
              </a:spcBef>
              <a:buFont typeface="Arial"/>
              <a:buChar char="⚬"/>
            </a:pPr>
            <a:r>
              <a:rPr lang="en-US" sz="3363" spc="-67" strike="noStrike" u="none">
                <a:solidFill>
                  <a:srgbClr val="051D40"/>
                </a:solidFill>
                <a:latin typeface="Poppins"/>
                <a:ea typeface="Poppins"/>
                <a:cs typeface="Poppins"/>
                <a:sym typeface="Poppins"/>
              </a:rPr>
              <a:t>Quản lý dữ liệu tập trung, dễ theo dõi và cập nhật</a:t>
            </a:r>
          </a:p>
          <a:p>
            <a:pPr algn="l" marL="726248" indent="-363124" lvl="1">
              <a:lnSpc>
                <a:spcPts val="4709"/>
              </a:lnSpc>
              <a:spcBef>
                <a:spcPct val="0"/>
              </a:spcBef>
              <a:buFont typeface="Arial"/>
              <a:buChar char="•"/>
            </a:pPr>
            <a:r>
              <a:rPr lang="en-US" sz="3363" spc="-67" strike="noStrike" u="none">
                <a:solidFill>
                  <a:srgbClr val="051D40"/>
                </a:solidFill>
                <a:latin typeface="Poppins"/>
                <a:ea typeface="Poppins"/>
                <a:cs typeface="Poppins"/>
                <a:sym typeface="Poppins"/>
              </a:rPr>
              <a:t>Đề tài mang tính ứng dụng cao, góp phần thúc đẩy chuyển đổi số trong lĩnh vực bất động sản.</a:t>
            </a:r>
          </a:p>
          <a:p>
            <a:pPr algn="l" marL="0" indent="0" lvl="0">
              <a:lnSpc>
                <a:spcPts val="4569"/>
              </a:lnSpc>
              <a:spcBef>
                <a:spcPct val="0"/>
              </a:spcBef>
            </a:pPr>
          </a:p>
        </p:txBody>
      </p:sp>
      <p:sp>
        <p:nvSpPr>
          <p:cNvPr name="TextBox 12" id="12"/>
          <p:cNvSpPr txBox="true"/>
          <p:nvPr/>
        </p:nvSpPr>
        <p:spPr>
          <a:xfrm rot="0">
            <a:off x="3178639" y="923925"/>
            <a:ext cx="7075004" cy="969644"/>
          </a:xfrm>
          <a:prstGeom prst="rect">
            <a:avLst/>
          </a:prstGeom>
        </p:spPr>
        <p:txBody>
          <a:bodyPr anchor="t" rtlCol="false" tIns="0" lIns="0" bIns="0" rIns="0">
            <a:spAutoFit/>
          </a:bodyPr>
          <a:lstStyle/>
          <a:p>
            <a:pPr algn="l">
              <a:lnSpc>
                <a:spcPts val="7980"/>
              </a:lnSpc>
              <a:spcBef>
                <a:spcPct val="0"/>
              </a:spcBef>
            </a:pPr>
            <a:r>
              <a:rPr lang="en-US" b="true" sz="5700">
                <a:solidFill>
                  <a:srgbClr val="051D40"/>
                </a:solidFill>
                <a:latin typeface="Montserrat Bold"/>
                <a:ea typeface="Montserrat Bold"/>
                <a:cs typeface="Montserrat Bold"/>
                <a:sym typeface="Montserrat Bold"/>
              </a:rPr>
              <a:t>Giới thiệu đề tài</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145DA0"/>
        </a:solidFill>
      </p:bgPr>
    </p:bg>
    <p:spTree>
      <p:nvGrpSpPr>
        <p:cNvPr id="1" name=""/>
        <p:cNvGrpSpPr/>
        <p:nvPr/>
      </p:nvGrpSpPr>
      <p:grpSpPr>
        <a:xfrm>
          <a:off x="0" y="0"/>
          <a:ext cx="0" cy="0"/>
          <a:chOff x="0" y="0"/>
          <a:chExt cx="0" cy="0"/>
        </a:xfrm>
      </p:grpSpPr>
      <p:sp>
        <p:nvSpPr>
          <p:cNvPr name="Freeform 2" id="2"/>
          <p:cNvSpPr/>
          <p:nvPr/>
        </p:nvSpPr>
        <p:spPr>
          <a:xfrm flipH="false" flipV="false" rot="0">
            <a:off x="13402273" y="-8767"/>
            <a:ext cx="4907787" cy="10295767"/>
          </a:xfrm>
          <a:custGeom>
            <a:avLst/>
            <a:gdLst/>
            <a:ahLst/>
            <a:cxnLst/>
            <a:rect r="r" b="b" t="t" l="l"/>
            <a:pathLst>
              <a:path h="10295767" w="4907787">
                <a:moveTo>
                  <a:pt x="0" y="0"/>
                </a:moveTo>
                <a:lnTo>
                  <a:pt x="4907787" y="0"/>
                </a:lnTo>
                <a:lnTo>
                  <a:pt x="4907787" y="10295767"/>
                </a:lnTo>
                <a:lnTo>
                  <a:pt x="0" y="10295767"/>
                </a:lnTo>
                <a:lnTo>
                  <a:pt x="0" y="0"/>
                </a:lnTo>
                <a:close/>
              </a:path>
            </a:pathLst>
          </a:custGeom>
          <a:blipFill>
            <a:blip r:embed="rId2"/>
            <a:stretch>
              <a:fillRect l="-19884" t="0" r="-19884" b="0"/>
            </a:stretch>
          </a:blipFill>
        </p:spPr>
      </p:sp>
      <p:sp>
        <p:nvSpPr>
          <p:cNvPr name="Freeform 3" id="3"/>
          <p:cNvSpPr/>
          <p:nvPr/>
        </p:nvSpPr>
        <p:spPr>
          <a:xfrm flipH="false" flipV="false" rot="0">
            <a:off x="7844851" y="4286548"/>
            <a:ext cx="1232553" cy="1232553"/>
          </a:xfrm>
          <a:custGeom>
            <a:avLst/>
            <a:gdLst/>
            <a:ahLst/>
            <a:cxnLst/>
            <a:rect r="r" b="b" t="t" l="l"/>
            <a:pathLst>
              <a:path h="1232553" w="1232553">
                <a:moveTo>
                  <a:pt x="0" y="0"/>
                </a:moveTo>
                <a:lnTo>
                  <a:pt x="1232553" y="0"/>
                </a:lnTo>
                <a:lnTo>
                  <a:pt x="1232553" y="1232553"/>
                </a:lnTo>
                <a:lnTo>
                  <a:pt x="0" y="123255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false" flipV="false" rot="0">
            <a:off x="3005199" y="4181637"/>
            <a:ext cx="1077227" cy="1247315"/>
          </a:xfrm>
          <a:custGeom>
            <a:avLst/>
            <a:gdLst/>
            <a:ahLst/>
            <a:cxnLst/>
            <a:rect r="r" b="b" t="t" l="l"/>
            <a:pathLst>
              <a:path h="1247315" w="1077227">
                <a:moveTo>
                  <a:pt x="0" y="0"/>
                </a:moveTo>
                <a:lnTo>
                  <a:pt x="1077227" y="0"/>
                </a:lnTo>
                <a:lnTo>
                  <a:pt x="1077227" y="1247315"/>
                </a:lnTo>
                <a:lnTo>
                  <a:pt x="0" y="124731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5" id="5"/>
          <p:cNvSpPr/>
          <p:nvPr/>
        </p:nvSpPr>
        <p:spPr>
          <a:xfrm flipH="false" flipV="false" rot="0">
            <a:off x="12334954" y="4376697"/>
            <a:ext cx="1361742" cy="1052255"/>
          </a:xfrm>
          <a:custGeom>
            <a:avLst/>
            <a:gdLst/>
            <a:ahLst/>
            <a:cxnLst/>
            <a:rect r="r" b="b" t="t" l="l"/>
            <a:pathLst>
              <a:path h="1052255" w="1361742">
                <a:moveTo>
                  <a:pt x="0" y="0"/>
                </a:moveTo>
                <a:lnTo>
                  <a:pt x="1361742" y="0"/>
                </a:lnTo>
                <a:lnTo>
                  <a:pt x="1361742" y="1052255"/>
                </a:lnTo>
                <a:lnTo>
                  <a:pt x="0" y="105225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grpSp>
        <p:nvGrpSpPr>
          <p:cNvPr name="Group 6" id="6"/>
          <p:cNvGrpSpPr/>
          <p:nvPr/>
        </p:nvGrpSpPr>
        <p:grpSpPr>
          <a:xfrm rot="0">
            <a:off x="15573718" y="7940477"/>
            <a:ext cx="4693046" cy="4693046"/>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AutoShape 9" id="9"/>
          <p:cNvSpPr/>
          <p:nvPr/>
        </p:nvSpPr>
        <p:spPr>
          <a:xfrm>
            <a:off x="5938890" y="4181637"/>
            <a:ext cx="0" cy="4410340"/>
          </a:xfrm>
          <a:prstGeom prst="line">
            <a:avLst/>
          </a:prstGeom>
          <a:ln cap="flat" w="38100">
            <a:solidFill>
              <a:srgbClr val="145DA0"/>
            </a:solidFill>
            <a:prstDash val="solid"/>
            <a:headEnd type="none" len="sm" w="sm"/>
            <a:tailEnd type="none" len="sm" w="sm"/>
          </a:ln>
        </p:spPr>
      </p:sp>
      <p:sp>
        <p:nvSpPr>
          <p:cNvPr name="AutoShape 10" id="10"/>
          <p:cNvSpPr/>
          <p:nvPr/>
        </p:nvSpPr>
        <p:spPr>
          <a:xfrm>
            <a:off x="10706179" y="4181637"/>
            <a:ext cx="0" cy="4410340"/>
          </a:xfrm>
          <a:prstGeom prst="line">
            <a:avLst/>
          </a:prstGeom>
          <a:ln cap="flat" w="38100">
            <a:solidFill>
              <a:srgbClr val="145DA0"/>
            </a:solidFill>
            <a:prstDash val="solid"/>
            <a:headEnd type="none" len="sm" w="sm"/>
            <a:tailEnd type="none" len="sm" w="sm"/>
          </a:ln>
        </p:spPr>
      </p:sp>
      <p:sp>
        <p:nvSpPr>
          <p:cNvPr name="Freeform 11" id="11"/>
          <p:cNvSpPr/>
          <p:nvPr/>
        </p:nvSpPr>
        <p:spPr>
          <a:xfrm flipH="false" flipV="false" rot="0">
            <a:off x="2625369" y="1028700"/>
            <a:ext cx="15336121" cy="8635478"/>
          </a:xfrm>
          <a:custGeom>
            <a:avLst/>
            <a:gdLst/>
            <a:ahLst/>
            <a:cxnLst/>
            <a:rect r="r" b="b" t="t" l="l"/>
            <a:pathLst>
              <a:path h="8635478" w="15336121">
                <a:moveTo>
                  <a:pt x="0" y="0"/>
                </a:moveTo>
                <a:lnTo>
                  <a:pt x="15336121" y="0"/>
                </a:lnTo>
                <a:lnTo>
                  <a:pt x="15336121" y="8635478"/>
                </a:lnTo>
                <a:lnTo>
                  <a:pt x="0" y="8635478"/>
                </a:lnTo>
                <a:lnTo>
                  <a:pt x="0" y="0"/>
                </a:lnTo>
                <a:close/>
              </a:path>
            </a:pathLst>
          </a:custGeom>
          <a:blipFill>
            <a:blip r:embed="rId9"/>
            <a:stretch>
              <a:fillRect l="0" t="0" r="0" b="0"/>
            </a:stretch>
          </a:blipFill>
        </p:spPr>
      </p:sp>
      <p:sp>
        <p:nvSpPr>
          <p:cNvPr name="TextBox 12" id="12"/>
          <p:cNvSpPr txBox="true"/>
          <p:nvPr/>
        </p:nvSpPr>
        <p:spPr>
          <a:xfrm rot="0">
            <a:off x="202590" y="2253362"/>
            <a:ext cx="2422779" cy="6417178"/>
          </a:xfrm>
          <a:prstGeom prst="rect">
            <a:avLst/>
          </a:prstGeom>
        </p:spPr>
        <p:txBody>
          <a:bodyPr anchor="t" rtlCol="false" tIns="0" lIns="0" bIns="0" rIns="0">
            <a:spAutoFit/>
          </a:bodyPr>
          <a:lstStyle/>
          <a:p>
            <a:pPr algn="l">
              <a:lnSpc>
                <a:spcPts val="8547"/>
              </a:lnSpc>
              <a:spcBef>
                <a:spcPct val="0"/>
              </a:spcBef>
            </a:pPr>
            <a:r>
              <a:rPr lang="en-US" b="true" sz="6105">
                <a:solidFill>
                  <a:srgbClr val="FDFDFD"/>
                </a:solidFill>
                <a:latin typeface="Montserrat Bold"/>
                <a:ea typeface="Montserrat Bold"/>
                <a:cs typeface="Montserrat Bold"/>
                <a:sym typeface="Montserrat Bold"/>
              </a:rPr>
              <a:t>Trang thêm loại mục tin tức</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145DA0"/>
        </a:solidFill>
      </p:bgPr>
    </p:bg>
    <p:spTree>
      <p:nvGrpSpPr>
        <p:cNvPr id="1" name=""/>
        <p:cNvGrpSpPr/>
        <p:nvPr/>
      </p:nvGrpSpPr>
      <p:grpSpPr>
        <a:xfrm>
          <a:off x="0" y="0"/>
          <a:ext cx="0" cy="0"/>
          <a:chOff x="0" y="0"/>
          <a:chExt cx="0" cy="0"/>
        </a:xfrm>
      </p:grpSpPr>
      <p:sp>
        <p:nvSpPr>
          <p:cNvPr name="Freeform 2" id="2"/>
          <p:cNvSpPr/>
          <p:nvPr/>
        </p:nvSpPr>
        <p:spPr>
          <a:xfrm flipH="false" flipV="false" rot="0">
            <a:off x="13402273" y="-8767"/>
            <a:ext cx="4907787" cy="10295767"/>
          </a:xfrm>
          <a:custGeom>
            <a:avLst/>
            <a:gdLst/>
            <a:ahLst/>
            <a:cxnLst/>
            <a:rect r="r" b="b" t="t" l="l"/>
            <a:pathLst>
              <a:path h="10295767" w="4907787">
                <a:moveTo>
                  <a:pt x="0" y="0"/>
                </a:moveTo>
                <a:lnTo>
                  <a:pt x="4907787" y="0"/>
                </a:lnTo>
                <a:lnTo>
                  <a:pt x="4907787" y="10295767"/>
                </a:lnTo>
                <a:lnTo>
                  <a:pt x="0" y="10295767"/>
                </a:lnTo>
                <a:lnTo>
                  <a:pt x="0" y="0"/>
                </a:lnTo>
                <a:close/>
              </a:path>
            </a:pathLst>
          </a:custGeom>
          <a:blipFill>
            <a:blip r:embed="rId2"/>
            <a:stretch>
              <a:fillRect l="-19884" t="0" r="-19884" b="0"/>
            </a:stretch>
          </a:blipFill>
        </p:spPr>
      </p:sp>
      <p:sp>
        <p:nvSpPr>
          <p:cNvPr name="Freeform 3" id="3"/>
          <p:cNvSpPr/>
          <p:nvPr/>
        </p:nvSpPr>
        <p:spPr>
          <a:xfrm flipH="false" flipV="false" rot="0">
            <a:off x="7844851" y="4286548"/>
            <a:ext cx="1232553" cy="1232553"/>
          </a:xfrm>
          <a:custGeom>
            <a:avLst/>
            <a:gdLst/>
            <a:ahLst/>
            <a:cxnLst/>
            <a:rect r="r" b="b" t="t" l="l"/>
            <a:pathLst>
              <a:path h="1232553" w="1232553">
                <a:moveTo>
                  <a:pt x="0" y="0"/>
                </a:moveTo>
                <a:lnTo>
                  <a:pt x="1232553" y="0"/>
                </a:lnTo>
                <a:lnTo>
                  <a:pt x="1232553" y="1232553"/>
                </a:lnTo>
                <a:lnTo>
                  <a:pt x="0" y="123255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false" flipV="false" rot="0">
            <a:off x="3005199" y="4181637"/>
            <a:ext cx="1077227" cy="1247315"/>
          </a:xfrm>
          <a:custGeom>
            <a:avLst/>
            <a:gdLst/>
            <a:ahLst/>
            <a:cxnLst/>
            <a:rect r="r" b="b" t="t" l="l"/>
            <a:pathLst>
              <a:path h="1247315" w="1077227">
                <a:moveTo>
                  <a:pt x="0" y="0"/>
                </a:moveTo>
                <a:lnTo>
                  <a:pt x="1077227" y="0"/>
                </a:lnTo>
                <a:lnTo>
                  <a:pt x="1077227" y="1247315"/>
                </a:lnTo>
                <a:lnTo>
                  <a:pt x="0" y="124731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5" id="5"/>
          <p:cNvSpPr/>
          <p:nvPr/>
        </p:nvSpPr>
        <p:spPr>
          <a:xfrm flipH="false" flipV="false" rot="0">
            <a:off x="12334954" y="4376697"/>
            <a:ext cx="1361742" cy="1052255"/>
          </a:xfrm>
          <a:custGeom>
            <a:avLst/>
            <a:gdLst/>
            <a:ahLst/>
            <a:cxnLst/>
            <a:rect r="r" b="b" t="t" l="l"/>
            <a:pathLst>
              <a:path h="1052255" w="1361742">
                <a:moveTo>
                  <a:pt x="0" y="0"/>
                </a:moveTo>
                <a:lnTo>
                  <a:pt x="1361742" y="0"/>
                </a:lnTo>
                <a:lnTo>
                  <a:pt x="1361742" y="1052255"/>
                </a:lnTo>
                <a:lnTo>
                  <a:pt x="0" y="105225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grpSp>
        <p:nvGrpSpPr>
          <p:cNvPr name="Group 6" id="6"/>
          <p:cNvGrpSpPr/>
          <p:nvPr/>
        </p:nvGrpSpPr>
        <p:grpSpPr>
          <a:xfrm rot="0">
            <a:off x="15573718" y="7940477"/>
            <a:ext cx="4693046" cy="4693046"/>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AutoShape 9" id="9"/>
          <p:cNvSpPr/>
          <p:nvPr/>
        </p:nvSpPr>
        <p:spPr>
          <a:xfrm>
            <a:off x="5938890" y="4181637"/>
            <a:ext cx="0" cy="4410340"/>
          </a:xfrm>
          <a:prstGeom prst="line">
            <a:avLst/>
          </a:prstGeom>
          <a:ln cap="flat" w="38100">
            <a:solidFill>
              <a:srgbClr val="145DA0"/>
            </a:solidFill>
            <a:prstDash val="solid"/>
            <a:headEnd type="none" len="sm" w="sm"/>
            <a:tailEnd type="none" len="sm" w="sm"/>
          </a:ln>
        </p:spPr>
      </p:sp>
      <p:sp>
        <p:nvSpPr>
          <p:cNvPr name="AutoShape 10" id="10"/>
          <p:cNvSpPr/>
          <p:nvPr/>
        </p:nvSpPr>
        <p:spPr>
          <a:xfrm>
            <a:off x="10706179" y="4181637"/>
            <a:ext cx="0" cy="4410340"/>
          </a:xfrm>
          <a:prstGeom prst="line">
            <a:avLst/>
          </a:prstGeom>
          <a:ln cap="flat" w="38100">
            <a:solidFill>
              <a:srgbClr val="145DA0"/>
            </a:solidFill>
            <a:prstDash val="solid"/>
            <a:headEnd type="none" len="sm" w="sm"/>
            <a:tailEnd type="none" len="sm" w="sm"/>
          </a:ln>
        </p:spPr>
      </p:sp>
      <p:sp>
        <p:nvSpPr>
          <p:cNvPr name="Freeform 11" id="11"/>
          <p:cNvSpPr/>
          <p:nvPr/>
        </p:nvSpPr>
        <p:spPr>
          <a:xfrm flipH="false" flipV="false" rot="0">
            <a:off x="2577949" y="1028700"/>
            <a:ext cx="15710051" cy="8846031"/>
          </a:xfrm>
          <a:custGeom>
            <a:avLst/>
            <a:gdLst/>
            <a:ahLst/>
            <a:cxnLst/>
            <a:rect r="r" b="b" t="t" l="l"/>
            <a:pathLst>
              <a:path h="8846031" w="15710051">
                <a:moveTo>
                  <a:pt x="0" y="0"/>
                </a:moveTo>
                <a:lnTo>
                  <a:pt x="15710051" y="0"/>
                </a:lnTo>
                <a:lnTo>
                  <a:pt x="15710051" y="8846031"/>
                </a:lnTo>
                <a:lnTo>
                  <a:pt x="0" y="8846031"/>
                </a:lnTo>
                <a:lnTo>
                  <a:pt x="0" y="0"/>
                </a:lnTo>
                <a:close/>
              </a:path>
            </a:pathLst>
          </a:custGeom>
          <a:blipFill>
            <a:blip r:embed="rId9"/>
            <a:stretch>
              <a:fillRect l="0" t="0" r="0" b="0"/>
            </a:stretch>
          </a:blipFill>
        </p:spPr>
      </p:sp>
      <p:sp>
        <p:nvSpPr>
          <p:cNvPr name="TextBox 12" id="12"/>
          <p:cNvSpPr txBox="true"/>
          <p:nvPr/>
        </p:nvSpPr>
        <p:spPr>
          <a:xfrm rot="0">
            <a:off x="0" y="3492248"/>
            <a:ext cx="2782939" cy="3188203"/>
          </a:xfrm>
          <a:prstGeom prst="rect">
            <a:avLst/>
          </a:prstGeom>
        </p:spPr>
        <p:txBody>
          <a:bodyPr anchor="t" rtlCol="false" tIns="0" lIns="0" bIns="0" rIns="0">
            <a:spAutoFit/>
          </a:bodyPr>
          <a:lstStyle/>
          <a:p>
            <a:pPr algn="l">
              <a:lnSpc>
                <a:spcPts val="8547"/>
              </a:lnSpc>
              <a:spcBef>
                <a:spcPct val="0"/>
              </a:spcBef>
            </a:pPr>
            <a:r>
              <a:rPr lang="en-US" b="true" sz="6105">
                <a:solidFill>
                  <a:srgbClr val="FDFDFD"/>
                </a:solidFill>
                <a:latin typeface="Montserrat Bold"/>
                <a:ea typeface="Montserrat Bold"/>
                <a:cs typeface="Montserrat Bold"/>
                <a:sym typeface="Montserrat Bold"/>
              </a:rPr>
              <a:t>Trang người dùng</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145DA0"/>
        </a:solidFill>
      </p:bgPr>
    </p:bg>
    <p:spTree>
      <p:nvGrpSpPr>
        <p:cNvPr id="1" name=""/>
        <p:cNvGrpSpPr/>
        <p:nvPr/>
      </p:nvGrpSpPr>
      <p:grpSpPr>
        <a:xfrm>
          <a:off x="0" y="0"/>
          <a:ext cx="0" cy="0"/>
          <a:chOff x="0" y="0"/>
          <a:chExt cx="0" cy="0"/>
        </a:xfrm>
      </p:grpSpPr>
      <p:sp>
        <p:nvSpPr>
          <p:cNvPr name="Freeform 2" id="2"/>
          <p:cNvSpPr/>
          <p:nvPr/>
        </p:nvSpPr>
        <p:spPr>
          <a:xfrm flipH="false" flipV="false" rot="0">
            <a:off x="13402273" y="-8767"/>
            <a:ext cx="4907787" cy="10295767"/>
          </a:xfrm>
          <a:custGeom>
            <a:avLst/>
            <a:gdLst/>
            <a:ahLst/>
            <a:cxnLst/>
            <a:rect r="r" b="b" t="t" l="l"/>
            <a:pathLst>
              <a:path h="10295767" w="4907787">
                <a:moveTo>
                  <a:pt x="0" y="0"/>
                </a:moveTo>
                <a:lnTo>
                  <a:pt x="4907787" y="0"/>
                </a:lnTo>
                <a:lnTo>
                  <a:pt x="4907787" y="10295767"/>
                </a:lnTo>
                <a:lnTo>
                  <a:pt x="0" y="10295767"/>
                </a:lnTo>
                <a:lnTo>
                  <a:pt x="0" y="0"/>
                </a:lnTo>
                <a:close/>
              </a:path>
            </a:pathLst>
          </a:custGeom>
          <a:blipFill>
            <a:blip r:embed="rId2"/>
            <a:stretch>
              <a:fillRect l="-19884" t="0" r="-19884" b="0"/>
            </a:stretch>
          </a:blipFill>
        </p:spPr>
      </p:sp>
      <p:sp>
        <p:nvSpPr>
          <p:cNvPr name="Freeform 3" id="3"/>
          <p:cNvSpPr/>
          <p:nvPr/>
        </p:nvSpPr>
        <p:spPr>
          <a:xfrm flipH="false" flipV="false" rot="0">
            <a:off x="7844851" y="4286548"/>
            <a:ext cx="1232553" cy="1232553"/>
          </a:xfrm>
          <a:custGeom>
            <a:avLst/>
            <a:gdLst/>
            <a:ahLst/>
            <a:cxnLst/>
            <a:rect r="r" b="b" t="t" l="l"/>
            <a:pathLst>
              <a:path h="1232553" w="1232553">
                <a:moveTo>
                  <a:pt x="0" y="0"/>
                </a:moveTo>
                <a:lnTo>
                  <a:pt x="1232553" y="0"/>
                </a:lnTo>
                <a:lnTo>
                  <a:pt x="1232553" y="1232553"/>
                </a:lnTo>
                <a:lnTo>
                  <a:pt x="0" y="123255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false" flipV="false" rot="0">
            <a:off x="3005199" y="4181637"/>
            <a:ext cx="1077227" cy="1247315"/>
          </a:xfrm>
          <a:custGeom>
            <a:avLst/>
            <a:gdLst/>
            <a:ahLst/>
            <a:cxnLst/>
            <a:rect r="r" b="b" t="t" l="l"/>
            <a:pathLst>
              <a:path h="1247315" w="1077227">
                <a:moveTo>
                  <a:pt x="0" y="0"/>
                </a:moveTo>
                <a:lnTo>
                  <a:pt x="1077227" y="0"/>
                </a:lnTo>
                <a:lnTo>
                  <a:pt x="1077227" y="1247315"/>
                </a:lnTo>
                <a:lnTo>
                  <a:pt x="0" y="124731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5" id="5"/>
          <p:cNvSpPr/>
          <p:nvPr/>
        </p:nvSpPr>
        <p:spPr>
          <a:xfrm flipH="false" flipV="false" rot="0">
            <a:off x="12334954" y="4376697"/>
            <a:ext cx="1361742" cy="1052255"/>
          </a:xfrm>
          <a:custGeom>
            <a:avLst/>
            <a:gdLst/>
            <a:ahLst/>
            <a:cxnLst/>
            <a:rect r="r" b="b" t="t" l="l"/>
            <a:pathLst>
              <a:path h="1052255" w="1361742">
                <a:moveTo>
                  <a:pt x="0" y="0"/>
                </a:moveTo>
                <a:lnTo>
                  <a:pt x="1361742" y="0"/>
                </a:lnTo>
                <a:lnTo>
                  <a:pt x="1361742" y="1052255"/>
                </a:lnTo>
                <a:lnTo>
                  <a:pt x="0" y="105225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grpSp>
        <p:nvGrpSpPr>
          <p:cNvPr name="Group 6" id="6"/>
          <p:cNvGrpSpPr/>
          <p:nvPr/>
        </p:nvGrpSpPr>
        <p:grpSpPr>
          <a:xfrm rot="0">
            <a:off x="15573718" y="7940477"/>
            <a:ext cx="4693046" cy="4693046"/>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AutoShape 9" id="9"/>
          <p:cNvSpPr/>
          <p:nvPr/>
        </p:nvSpPr>
        <p:spPr>
          <a:xfrm>
            <a:off x="5938890" y="4181637"/>
            <a:ext cx="0" cy="4410340"/>
          </a:xfrm>
          <a:prstGeom prst="line">
            <a:avLst/>
          </a:prstGeom>
          <a:ln cap="flat" w="38100">
            <a:solidFill>
              <a:srgbClr val="145DA0"/>
            </a:solidFill>
            <a:prstDash val="solid"/>
            <a:headEnd type="none" len="sm" w="sm"/>
            <a:tailEnd type="none" len="sm" w="sm"/>
          </a:ln>
        </p:spPr>
      </p:sp>
      <p:sp>
        <p:nvSpPr>
          <p:cNvPr name="AutoShape 10" id="10"/>
          <p:cNvSpPr/>
          <p:nvPr/>
        </p:nvSpPr>
        <p:spPr>
          <a:xfrm>
            <a:off x="10706179" y="4181637"/>
            <a:ext cx="0" cy="4410340"/>
          </a:xfrm>
          <a:prstGeom prst="line">
            <a:avLst/>
          </a:prstGeom>
          <a:ln cap="flat" w="38100">
            <a:solidFill>
              <a:srgbClr val="145DA0"/>
            </a:solidFill>
            <a:prstDash val="solid"/>
            <a:headEnd type="none" len="sm" w="sm"/>
            <a:tailEnd type="none" len="sm" w="sm"/>
          </a:ln>
        </p:spPr>
      </p:sp>
      <p:sp>
        <p:nvSpPr>
          <p:cNvPr name="Freeform 11" id="11"/>
          <p:cNvSpPr/>
          <p:nvPr/>
        </p:nvSpPr>
        <p:spPr>
          <a:xfrm flipH="false" flipV="false" rot="0">
            <a:off x="2782939" y="537522"/>
            <a:ext cx="15505061" cy="8730605"/>
          </a:xfrm>
          <a:custGeom>
            <a:avLst/>
            <a:gdLst/>
            <a:ahLst/>
            <a:cxnLst/>
            <a:rect r="r" b="b" t="t" l="l"/>
            <a:pathLst>
              <a:path h="8730605" w="15505061">
                <a:moveTo>
                  <a:pt x="0" y="0"/>
                </a:moveTo>
                <a:lnTo>
                  <a:pt x="15505061" y="0"/>
                </a:lnTo>
                <a:lnTo>
                  <a:pt x="15505061" y="8730605"/>
                </a:lnTo>
                <a:lnTo>
                  <a:pt x="0" y="8730605"/>
                </a:lnTo>
                <a:lnTo>
                  <a:pt x="0" y="0"/>
                </a:lnTo>
                <a:close/>
              </a:path>
            </a:pathLst>
          </a:custGeom>
          <a:blipFill>
            <a:blip r:embed="rId9"/>
            <a:stretch>
              <a:fillRect l="0" t="0" r="0" b="0"/>
            </a:stretch>
          </a:blipFill>
        </p:spPr>
      </p:sp>
      <p:sp>
        <p:nvSpPr>
          <p:cNvPr name="TextBox 12" id="12"/>
          <p:cNvSpPr txBox="true"/>
          <p:nvPr/>
        </p:nvSpPr>
        <p:spPr>
          <a:xfrm rot="0">
            <a:off x="289790" y="2163213"/>
            <a:ext cx="2493149" cy="6417178"/>
          </a:xfrm>
          <a:prstGeom prst="rect">
            <a:avLst/>
          </a:prstGeom>
        </p:spPr>
        <p:txBody>
          <a:bodyPr anchor="t" rtlCol="false" tIns="0" lIns="0" bIns="0" rIns="0">
            <a:spAutoFit/>
          </a:bodyPr>
          <a:lstStyle/>
          <a:p>
            <a:pPr algn="l">
              <a:lnSpc>
                <a:spcPts val="8547"/>
              </a:lnSpc>
              <a:spcBef>
                <a:spcPct val="0"/>
              </a:spcBef>
            </a:pPr>
            <a:r>
              <a:rPr lang="en-US" b="true" sz="6105">
                <a:solidFill>
                  <a:srgbClr val="FDFDFD"/>
                </a:solidFill>
                <a:latin typeface="Montserrat Bold"/>
                <a:ea typeface="Montserrat Bold"/>
                <a:cs typeface="Montserrat Bold"/>
                <a:sym typeface="Montserrat Bold"/>
              </a:rPr>
              <a:t>Trang bất động sản tư vấn</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145DA0"/>
        </a:solidFill>
      </p:bgPr>
    </p:bg>
    <p:spTree>
      <p:nvGrpSpPr>
        <p:cNvPr id="1" name=""/>
        <p:cNvGrpSpPr/>
        <p:nvPr/>
      </p:nvGrpSpPr>
      <p:grpSpPr>
        <a:xfrm>
          <a:off x="0" y="0"/>
          <a:ext cx="0" cy="0"/>
          <a:chOff x="0" y="0"/>
          <a:chExt cx="0" cy="0"/>
        </a:xfrm>
      </p:grpSpPr>
      <p:sp>
        <p:nvSpPr>
          <p:cNvPr name="Freeform 2" id="2"/>
          <p:cNvSpPr/>
          <p:nvPr/>
        </p:nvSpPr>
        <p:spPr>
          <a:xfrm flipH="false" flipV="false" rot="0">
            <a:off x="13402273" y="-8767"/>
            <a:ext cx="4907787" cy="10295767"/>
          </a:xfrm>
          <a:custGeom>
            <a:avLst/>
            <a:gdLst/>
            <a:ahLst/>
            <a:cxnLst/>
            <a:rect r="r" b="b" t="t" l="l"/>
            <a:pathLst>
              <a:path h="10295767" w="4907787">
                <a:moveTo>
                  <a:pt x="0" y="0"/>
                </a:moveTo>
                <a:lnTo>
                  <a:pt x="4907787" y="0"/>
                </a:lnTo>
                <a:lnTo>
                  <a:pt x="4907787" y="10295767"/>
                </a:lnTo>
                <a:lnTo>
                  <a:pt x="0" y="10295767"/>
                </a:lnTo>
                <a:lnTo>
                  <a:pt x="0" y="0"/>
                </a:lnTo>
                <a:close/>
              </a:path>
            </a:pathLst>
          </a:custGeom>
          <a:blipFill>
            <a:blip r:embed="rId2"/>
            <a:stretch>
              <a:fillRect l="-19884" t="0" r="-19884" b="0"/>
            </a:stretch>
          </a:blipFill>
        </p:spPr>
      </p:sp>
      <p:sp>
        <p:nvSpPr>
          <p:cNvPr name="Freeform 3" id="3"/>
          <p:cNvSpPr/>
          <p:nvPr/>
        </p:nvSpPr>
        <p:spPr>
          <a:xfrm flipH="false" flipV="false" rot="0">
            <a:off x="7844851" y="4286548"/>
            <a:ext cx="1232553" cy="1232553"/>
          </a:xfrm>
          <a:custGeom>
            <a:avLst/>
            <a:gdLst/>
            <a:ahLst/>
            <a:cxnLst/>
            <a:rect r="r" b="b" t="t" l="l"/>
            <a:pathLst>
              <a:path h="1232553" w="1232553">
                <a:moveTo>
                  <a:pt x="0" y="0"/>
                </a:moveTo>
                <a:lnTo>
                  <a:pt x="1232553" y="0"/>
                </a:lnTo>
                <a:lnTo>
                  <a:pt x="1232553" y="1232553"/>
                </a:lnTo>
                <a:lnTo>
                  <a:pt x="0" y="123255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false" flipV="false" rot="0">
            <a:off x="3005199" y="4181637"/>
            <a:ext cx="1077227" cy="1247315"/>
          </a:xfrm>
          <a:custGeom>
            <a:avLst/>
            <a:gdLst/>
            <a:ahLst/>
            <a:cxnLst/>
            <a:rect r="r" b="b" t="t" l="l"/>
            <a:pathLst>
              <a:path h="1247315" w="1077227">
                <a:moveTo>
                  <a:pt x="0" y="0"/>
                </a:moveTo>
                <a:lnTo>
                  <a:pt x="1077227" y="0"/>
                </a:lnTo>
                <a:lnTo>
                  <a:pt x="1077227" y="1247315"/>
                </a:lnTo>
                <a:lnTo>
                  <a:pt x="0" y="124731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5" id="5"/>
          <p:cNvSpPr/>
          <p:nvPr/>
        </p:nvSpPr>
        <p:spPr>
          <a:xfrm flipH="false" flipV="false" rot="0">
            <a:off x="12334954" y="4376697"/>
            <a:ext cx="1361742" cy="1052255"/>
          </a:xfrm>
          <a:custGeom>
            <a:avLst/>
            <a:gdLst/>
            <a:ahLst/>
            <a:cxnLst/>
            <a:rect r="r" b="b" t="t" l="l"/>
            <a:pathLst>
              <a:path h="1052255" w="1361742">
                <a:moveTo>
                  <a:pt x="0" y="0"/>
                </a:moveTo>
                <a:lnTo>
                  <a:pt x="1361742" y="0"/>
                </a:lnTo>
                <a:lnTo>
                  <a:pt x="1361742" y="1052255"/>
                </a:lnTo>
                <a:lnTo>
                  <a:pt x="0" y="105225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grpSp>
        <p:nvGrpSpPr>
          <p:cNvPr name="Group 6" id="6"/>
          <p:cNvGrpSpPr/>
          <p:nvPr/>
        </p:nvGrpSpPr>
        <p:grpSpPr>
          <a:xfrm rot="0">
            <a:off x="15573718" y="7940477"/>
            <a:ext cx="4693046" cy="4693046"/>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AutoShape 9" id="9"/>
          <p:cNvSpPr/>
          <p:nvPr/>
        </p:nvSpPr>
        <p:spPr>
          <a:xfrm>
            <a:off x="5938890" y="4181637"/>
            <a:ext cx="0" cy="4410340"/>
          </a:xfrm>
          <a:prstGeom prst="line">
            <a:avLst/>
          </a:prstGeom>
          <a:ln cap="flat" w="38100">
            <a:solidFill>
              <a:srgbClr val="145DA0"/>
            </a:solidFill>
            <a:prstDash val="solid"/>
            <a:headEnd type="none" len="sm" w="sm"/>
            <a:tailEnd type="none" len="sm" w="sm"/>
          </a:ln>
        </p:spPr>
      </p:sp>
      <p:sp>
        <p:nvSpPr>
          <p:cNvPr name="AutoShape 10" id="10"/>
          <p:cNvSpPr/>
          <p:nvPr/>
        </p:nvSpPr>
        <p:spPr>
          <a:xfrm>
            <a:off x="10706179" y="4181637"/>
            <a:ext cx="0" cy="4410340"/>
          </a:xfrm>
          <a:prstGeom prst="line">
            <a:avLst/>
          </a:prstGeom>
          <a:ln cap="flat" w="38100">
            <a:solidFill>
              <a:srgbClr val="145DA0"/>
            </a:solidFill>
            <a:prstDash val="solid"/>
            <a:headEnd type="none" len="sm" w="sm"/>
            <a:tailEnd type="none" len="sm" w="sm"/>
          </a:ln>
        </p:spPr>
      </p:sp>
      <p:sp>
        <p:nvSpPr>
          <p:cNvPr name="Freeform 11" id="11"/>
          <p:cNvSpPr/>
          <p:nvPr/>
        </p:nvSpPr>
        <p:spPr>
          <a:xfrm flipH="false" flipV="false" rot="0">
            <a:off x="2493149" y="637705"/>
            <a:ext cx="15794851" cy="9011590"/>
          </a:xfrm>
          <a:custGeom>
            <a:avLst/>
            <a:gdLst/>
            <a:ahLst/>
            <a:cxnLst/>
            <a:rect r="r" b="b" t="t" l="l"/>
            <a:pathLst>
              <a:path h="9011590" w="15794851">
                <a:moveTo>
                  <a:pt x="0" y="0"/>
                </a:moveTo>
                <a:lnTo>
                  <a:pt x="15794851" y="0"/>
                </a:lnTo>
                <a:lnTo>
                  <a:pt x="15794851" y="9011590"/>
                </a:lnTo>
                <a:lnTo>
                  <a:pt x="0" y="9011590"/>
                </a:lnTo>
                <a:lnTo>
                  <a:pt x="0" y="0"/>
                </a:lnTo>
                <a:close/>
              </a:path>
            </a:pathLst>
          </a:custGeom>
          <a:blipFill>
            <a:blip r:embed="rId9"/>
            <a:stretch>
              <a:fillRect l="-1324" t="0" r="0" b="0"/>
            </a:stretch>
          </a:blipFill>
        </p:spPr>
      </p:sp>
      <p:sp>
        <p:nvSpPr>
          <p:cNvPr name="TextBox 12" id="12"/>
          <p:cNvSpPr txBox="true"/>
          <p:nvPr/>
        </p:nvSpPr>
        <p:spPr>
          <a:xfrm rot="0">
            <a:off x="0" y="3777701"/>
            <a:ext cx="2493149" cy="3188203"/>
          </a:xfrm>
          <a:prstGeom prst="rect">
            <a:avLst/>
          </a:prstGeom>
        </p:spPr>
        <p:txBody>
          <a:bodyPr anchor="t" rtlCol="false" tIns="0" lIns="0" bIns="0" rIns="0">
            <a:spAutoFit/>
          </a:bodyPr>
          <a:lstStyle/>
          <a:p>
            <a:pPr algn="l">
              <a:lnSpc>
                <a:spcPts val="8547"/>
              </a:lnSpc>
              <a:spcBef>
                <a:spcPct val="0"/>
              </a:spcBef>
            </a:pPr>
            <a:r>
              <a:rPr lang="en-US" b="true" sz="6105">
                <a:solidFill>
                  <a:srgbClr val="FDFDFD"/>
                </a:solidFill>
                <a:latin typeface="Montserrat Bold"/>
                <a:ea typeface="Montserrat Bold"/>
                <a:cs typeface="Montserrat Bold"/>
                <a:sym typeface="Montserrat Bold"/>
              </a:rPr>
              <a:t>Trang nhân viên</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2123887" y="-2346523"/>
            <a:ext cx="4693046" cy="4693046"/>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1268303" y="853567"/>
            <a:ext cx="7019697" cy="10556306"/>
            <a:chOff x="0" y="0"/>
            <a:chExt cx="660400" cy="993118"/>
          </a:xfrm>
        </p:grpSpPr>
        <p:sp>
          <p:nvSpPr>
            <p:cNvPr name="Freeform 6" id="6"/>
            <p:cNvSpPr/>
            <p:nvPr/>
          </p:nvSpPr>
          <p:spPr>
            <a:xfrm flipH="false" flipV="false" rot="0">
              <a:off x="0" y="0"/>
              <a:ext cx="660400" cy="993118"/>
            </a:xfrm>
            <a:custGeom>
              <a:avLst/>
              <a:gdLst/>
              <a:ahLst/>
              <a:cxnLst/>
              <a:rect r="r" b="b" t="t" l="l"/>
              <a:pathLst>
                <a:path h="993118"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32507"/>
                  </a:cubicBezTo>
                  <a:lnTo>
                    <a:pt x="660400" y="993118"/>
                  </a:lnTo>
                  <a:lnTo>
                    <a:pt x="0" y="993118"/>
                  </a:lnTo>
                  <a:lnTo>
                    <a:pt x="0" y="332998"/>
                  </a:lnTo>
                  <a:cubicBezTo>
                    <a:pt x="1782" y="185660"/>
                    <a:pt x="93019" y="64045"/>
                    <a:pt x="220252" y="19070"/>
                  </a:cubicBezTo>
                  <a:close/>
                </a:path>
              </a:pathLst>
            </a:custGeom>
            <a:solidFill>
              <a:srgbClr val="145DA0"/>
            </a:solidFill>
          </p:spPr>
        </p:sp>
        <p:sp>
          <p:nvSpPr>
            <p:cNvPr name="TextBox 7" id="7"/>
            <p:cNvSpPr txBox="true"/>
            <p:nvPr/>
          </p:nvSpPr>
          <p:spPr>
            <a:xfrm>
              <a:off x="0" y="88900"/>
              <a:ext cx="660400" cy="904218"/>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a:grpSpLocks noChangeAspect="true"/>
          </p:cNvGrpSpPr>
          <p:nvPr/>
        </p:nvGrpSpPr>
        <p:grpSpPr>
          <a:xfrm rot="0">
            <a:off x="11643013" y="1261902"/>
            <a:ext cx="6270276" cy="6270276"/>
            <a:chOff x="0" y="0"/>
            <a:chExt cx="8916670" cy="8916670"/>
          </a:xfrm>
        </p:grpSpPr>
        <p:sp>
          <p:nvSpPr>
            <p:cNvPr name="Freeform 9" id="9"/>
            <p:cNvSpPr/>
            <p:nvPr/>
          </p:nvSpPr>
          <p:spPr>
            <a:xfrm flipH="false" flipV="false" rot="0">
              <a:off x="6350" y="6350"/>
              <a:ext cx="8903970" cy="8903970"/>
            </a:xfrm>
            <a:custGeom>
              <a:avLst/>
              <a:gdLst/>
              <a:ahLst/>
              <a:cxnLst/>
              <a:rect r="r" b="b" t="t" l="l"/>
              <a:pathLst>
                <a:path h="8903970" w="8903970">
                  <a:moveTo>
                    <a:pt x="4451350" y="8903970"/>
                  </a:moveTo>
                  <a:cubicBezTo>
                    <a:pt x="1997710" y="8903970"/>
                    <a:pt x="0" y="6906260"/>
                    <a:pt x="0" y="4451350"/>
                  </a:cubicBezTo>
                  <a:cubicBezTo>
                    <a:pt x="0" y="1996440"/>
                    <a:pt x="1997710" y="0"/>
                    <a:pt x="4451350" y="0"/>
                  </a:cubicBezTo>
                  <a:cubicBezTo>
                    <a:pt x="6904990" y="0"/>
                    <a:pt x="8903970" y="1997710"/>
                    <a:pt x="8903970" y="4451350"/>
                  </a:cubicBezTo>
                  <a:cubicBezTo>
                    <a:pt x="8903970" y="6904990"/>
                    <a:pt x="6906260" y="8903970"/>
                    <a:pt x="4451350" y="8903970"/>
                  </a:cubicBezTo>
                  <a:close/>
                  <a:moveTo>
                    <a:pt x="4451350" y="19050"/>
                  </a:moveTo>
                  <a:cubicBezTo>
                    <a:pt x="2007870" y="19050"/>
                    <a:pt x="19050" y="2007870"/>
                    <a:pt x="19050" y="4451350"/>
                  </a:cubicBezTo>
                  <a:cubicBezTo>
                    <a:pt x="19050" y="6894830"/>
                    <a:pt x="2007870" y="8883650"/>
                    <a:pt x="4451350" y="8883650"/>
                  </a:cubicBezTo>
                  <a:cubicBezTo>
                    <a:pt x="6894830" y="8883650"/>
                    <a:pt x="8883650" y="6894830"/>
                    <a:pt x="8883650" y="4451350"/>
                  </a:cubicBezTo>
                  <a:cubicBezTo>
                    <a:pt x="8883650" y="2007870"/>
                    <a:pt x="6896100" y="19050"/>
                    <a:pt x="4451350" y="19050"/>
                  </a:cubicBezTo>
                  <a:close/>
                </a:path>
              </a:pathLst>
            </a:custGeom>
            <a:solidFill>
              <a:srgbClr val="FFFFFF"/>
            </a:solidFill>
          </p:spPr>
        </p:sp>
        <p:sp>
          <p:nvSpPr>
            <p:cNvPr name="Freeform 10" id="10"/>
            <p:cNvSpPr/>
            <p:nvPr/>
          </p:nvSpPr>
          <p:spPr>
            <a:xfrm flipH="false" flipV="false" rot="0">
              <a:off x="154940" y="154940"/>
              <a:ext cx="8605520" cy="8605520"/>
            </a:xfrm>
            <a:custGeom>
              <a:avLst/>
              <a:gdLst/>
              <a:ahLst/>
              <a:cxnLst/>
              <a:rect r="r" b="b" t="t" l="l"/>
              <a:pathLst>
                <a:path h="8605520" w="8605520">
                  <a:moveTo>
                    <a:pt x="8605520" y="4302760"/>
                  </a:moveTo>
                  <a:cubicBezTo>
                    <a:pt x="8605520" y="6678930"/>
                    <a:pt x="6678930" y="8605520"/>
                    <a:pt x="4302760" y="8605520"/>
                  </a:cubicBezTo>
                  <a:cubicBezTo>
                    <a:pt x="1926590" y="8605520"/>
                    <a:pt x="0" y="6680200"/>
                    <a:pt x="0" y="4302760"/>
                  </a:cubicBezTo>
                  <a:cubicBezTo>
                    <a:pt x="0" y="1925320"/>
                    <a:pt x="1926590" y="0"/>
                    <a:pt x="4302760" y="0"/>
                  </a:cubicBezTo>
                  <a:cubicBezTo>
                    <a:pt x="6678930" y="0"/>
                    <a:pt x="8605520" y="1926590"/>
                    <a:pt x="8605520" y="4302760"/>
                  </a:cubicBezTo>
                  <a:close/>
                </a:path>
              </a:pathLst>
            </a:custGeom>
            <a:blipFill>
              <a:blip r:embed="rId2"/>
              <a:stretch>
                <a:fillRect l="-25136" t="0" r="-25136" b="0"/>
              </a:stretch>
            </a:blipFill>
          </p:spPr>
        </p:sp>
      </p:grpSp>
      <p:sp>
        <p:nvSpPr>
          <p:cNvPr name="TextBox 11" id="11"/>
          <p:cNvSpPr txBox="true"/>
          <p:nvPr/>
        </p:nvSpPr>
        <p:spPr>
          <a:xfrm rot="0">
            <a:off x="0" y="2468551"/>
            <a:ext cx="11335684" cy="5146324"/>
          </a:xfrm>
          <a:prstGeom prst="rect">
            <a:avLst/>
          </a:prstGeom>
        </p:spPr>
        <p:txBody>
          <a:bodyPr anchor="t" rtlCol="false" tIns="0" lIns="0" bIns="0" rIns="0">
            <a:spAutoFit/>
          </a:bodyPr>
          <a:lstStyle/>
          <a:p>
            <a:pPr algn="l" marL="0" indent="0" lvl="0">
              <a:lnSpc>
                <a:spcPts val="4569"/>
              </a:lnSpc>
              <a:spcBef>
                <a:spcPct val="0"/>
              </a:spcBef>
            </a:pPr>
            <a:r>
              <a:rPr lang="en-US" sz="3263" spc="-65">
                <a:solidFill>
                  <a:srgbClr val="051D40"/>
                </a:solidFill>
                <a:latin typeface="Poppins"/>
                <a:ea typeface="Poppins"/>
                <a:cs typeface="Poppins"/>
                <a:sym typeface="Poppins"/>
              </a:rPr>
              <a:t>        Dự án đã xây</a:t>
            </a:r>
            <a:r>
              <a:rPr lang="en-US" sz="3263" spc="-65" strike="noStrike" u="none">
                <a:solidFill>
                  <a:srgbClr val="051D40"/>
                </a:solidFill>
                <a:latin typeface="Poppins"/>
                <a:ea typeface="Poppins"/>
                <a:cs typeface="Poppins"/>
                <a:sym typeface="Poppins"/>
              </a:rPr>
              <a:t> dựng thành công một website bất động sản với đầy đủ các chức năng cơ bản như: đăng ký, đăng nhập, trang tin tức, trang liên hệ, cập nhật thông tin người dùng, tư vấn khách hàng, quản lý danh mục bất động sản, hiển thị các ưu đãi nổi bật (Hot Deals).</a:t>
            </a:r>
          </a:p>
          <a:p>
            <a:pPr algn="l" marL="0" indent="0" lvl="0">
              <a:lnSpc>
                <a:spcPts val="4569"/>
              </a:lnSpc>
              <a:spcBef>
                <a:spcPct val="0"/>
              </a:spcBef>
            </a:pPr>
          </a:p>
          <a:p>
            <a:pPr algn="l">
              <a:lnSpc>
                <a:spcPts val="4569"/>
              </a:lnSpc>
              <a:spcBef>
                <a:spcPct val="0"/>
              </a:spcBef>
            </a:pPr>
            <a:r>
              <a:rPr lang="en-US" sz="3263" spc="-65" strike="noStrike" u="none">
                <a:solidFill>
                  <a:srgbClr val="051D40"/>
                </a:solidFill>
                <a:latin typeface="Poppins"/>
                <a:ea typeface="Poppins"/>
                <a:cs typeface="Poppins"/>
                <a:sym typeface="Poppins"/>
              </a:rPr>
              <a:t>       Các tính năng này giúp hỗ trợ quản lý thông tin, tương tác với khách hàng và nâng cao trải nghiệm người dùng khi truy cập hệ thống.</a:t>
            </a:r>
          </a:p>
        </p:txBody>
      </p:sp>
      <p:sp>
        <p:nvSpPr>
          <p:cNvPr name="TextBox 12" id="12"/>
          <p:cNvSpPr txBox="true"/>
          <p:nvPr/>
        </p:nvSpPr>
        <p:spPr>
          <a:xfrm rot="0">
            <a:off x="3178639" y="923925"/>
            <a:ext cx="7075004" cy="969644"/>
          </a:xfrm>
          <a:prstGeom prst="rect">
            <a:avLst/>
          </a:prstGeom>
        </p:spPr>
        <p:txBody>
          <a:bodyPr anchor="t" rtlCol="false" tIns="0" lIns="0" bIns="0" rIns="0">
            <a:spAutoFit/>
          </a:bodyPr>
          <a:lstStyle/>
          <a:p>
            <a:pPr algn="l">
              <a:lnSpc>
                <a:spcPts val="7980"/>
              </a:lnSpc>
              <a:spcBef>
                <a:spcPct val="0"/>
              </a:spcBef>
            </a:pPr>
            <a:r>
              <a:rPr lang="en-US" b="true" sz="5700">
                <a:solidFill>
                  <a:srgbClr val="051D40"/>
                </a:solidFill>
                <a:latin typeface="Montserrat Bold"/>
                <a:ea typeface="Montserrat Bold"/>
                <a:cs typeface="Montserrat Bold"/>
                <a:sym typeface="Montserrat Bold"/>
              </a:rPr>
              <a:t>Kết quả đạt được</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8729931" y="-2623754"/>
            <a:ext cx="15178802" cy="15178802"/>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145DA0"/>
              </a:solidFill>
              <a:prstDash val="solid"/>
              <a:miter/>
            </a:ln>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8081489" y="-1975312"/>
            <a:ext cx="13881919" cy="13881919"/>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solidFill>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TextBox 8" id="8"/>
          <p:cNvSpPr txBox="true"/>
          <p:nvPr/>
        </p:nvSpPr>
        <p:spPr>
          <a:xfrm rot="0">
            <a:off x="263359" y="3841255"/>
            <a:ext cx="5297117" cy="1476817"/>
          </a:xfrm>
          <a:prstGeom prst="rect">
            <a:avLst/>
          </a:prstGeom>
        </p:spPr>
        <p:txBody>
          <a:bodyPr anchor="t" rtlCol="false" tIns="0" lIns="0" bIns="0" rIns="0">
            <a:spAutoFit/>
          </a:bodyPr>
          <a:lstStyle/>
          <a:p>
            <a:pPr algn="l" marL="0" indent="0" lvl="0">
              <a:lnSpc>
                <a:spcPts val="12160"/>
              </a:lnSpc>
              <a:spcBef>
                <a:spcPct val="0"/>
              </a:spcBef>
            </a:pPr>
            <a:r>
              <a:rPr lang="en-US" sz="8686">
                <a:solidFill>
                  <a:srgbClr val="FDFDFD"/>
                </a:solidFill>
                <a:latin typeface="Montserrat"/>
                <a:ea typeface="Montserrat"/>
                <a:cs typeface="Montserrat"/>
                <a:sym typeface="Montserrat"/>
              </a:rPr>
              <a:t>Hạn chế</a:t>
            </a:r>
          </a:p>
        </p:txBody>
      </p:sp>
      <p:sp>
        <p:nvSpPr>
          <p:cNvPr name="Freeform 9" id="9"/>
          <p:cNvSpPr/>
          <p:nvPr/>
        </p:nvSpPr>
        <p:spPr>
          <a:xfrm flipH="false" flipV="false" rot="0">
            <a:off x="6029446" y="423142"/>
            <a:ext cx="1424256" cy="1424256"/>
          </a:xfrm>
          <a:custGeom>
            <a:avLst/>
            <a:gdLst/>
            <a:ahLst/>
            <a:cxnLst/>
            <a:rect r="r" b="b" t="t" l="l"/>
            <a:pathLst>
              <a:path h="1424256" w="1424256">
                <a:moveTo>
                  <a:pt x="0" y="0"/>
                </a:moveTo>
                <a:lnTo>
                  <a:pt x="1424256" y="0"/>
                </a:lnTo>
                <a:lnTo>
                  <a:pt x="1424256" y="1424256"/>
                </a:lnTo>
                <a:lnTo>
                  <a:pt x="0" y="142425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TextBox 10" id="10"/>
          <p:cNvSpPr txBox="true"/>
          <p:nvPr/>
        </p:nvSpPr>
        <p:spPr>
          <a:xfrm rot="0">
            <a:off x="7825177" y="346942"/>
            <a:ext cx="10462823" cy="1436818"/>
          </a:xfrm>
          <a:prstGeom prst="rect">
            <a:avLst/>
          </a:prstGeom>
        </p:spPr>
        <p:txBody>
          <a:bodyPr anchor="t" rtlCol="false" tIns="0" lIns="0" bIns="0" rIns="0">
            <a:spAutoFit/>
          </a:bodyPr>
          <a:lstStyle/>
          <a:p>
            <a:pPr algn="l">
              <a:lnSpc>
                <a:spcPts val="3755"/>
              </a:lnSpc>
            </a:pPr>
            <a:r>
              <a:rPr lang="en-US" sz="2682" spc="-53">
                <a:solidFill>
                  <a:srgbClr val="145DA0"/>
                </a:solidFill>
                <a:latin typeface="Poppins"/>
                <a:ea typeface="Poppins"/>
                <a:cs typeface="Poppins"/>
                <a:sym typeface="Poppins"/>
              </a:rPr>
              <a:t>Chưa</a:t>
            </a:r>
            <a:r>
              <a:rPr lang="en-US" sz="2682" spc="-53" strike="noStrike" u="none">
                <a:solidFill>
                  <a:srgbClr val="145DA0"/>
                </a:solidFill>
                <a:latin typeface="Poppins"/>
                <a:ea typeface="Poppins"/>
                <a:cs typeface="Poppins"/>
                <a:sym typeface="Poppins"/>
              </a:rPr>
              <a:t> có chức năng tìm kiếm nâng cao nên người dùng khó lọc ra bất động sản theo các tiêu chí cụ thể như khu vực, giá, diện tích,...</a:t>
            </a:r>
          </a:p>
        </p:txBody>
      </p:sp>
      <p:sp>
        <p:nvSpPr>
          <p:cNvPr name="TextBox 11" id="11"/>
          <p:cNvSpPr txBox="true"/>
          <p:nvPr/>
        </p:nvSpPr>
        <p:spPr>
          <a:xfrm rot="0">
            <a:off x="6174504" y="696354"/>
            <a:ext cx="1134140" cy="801632"/>
          </a:xfrm>
          <a:prstGeom prst="rect">
            <a:avLst/>
          </a:prstGeom>
        </p:spPr>
        <p:txBody>
          <a:bodyPr anchor="t" rtlCol="false" tIns="0" lIns="0" bIns="0" rIns="0">
            <a:spAutoFit/>
          </a:bodyPr>
          <a:lstStyle/>
          <a:p>
            <a:pPr algn="ctr" marL="0" indent="0" lvl="0">
              <a:lnSpc>
                <a:spcPts val="6697"/>
              </a:lnSpc>
              <a:spcBef>
                <a:spcPct val="0"/>
              </a:spcBef>
            </a:pPr>
            <a:r>
              <a:rPr lang="en-US" sz="4784">
                <a:solidFill>
                  <a:srgbClr val="FDFDFD"/>
                </a:solidFill>
                <a:latin typeface="Montserrat"/>
                <a:ea typeface="Montserrat"/>
                <a:cs typeface="Montserrat"/>
                <a:sym typeface="Montserrat"/>
              </a:rPr>
              <a:t>01</a:t>
            </a:r>
          </a:p>
        </p:txBody>
      </p:sp>
      <p:sp>
        <p:nvSpPr>
          <p:cNvPr name="Freeform 12" id="12"/>
          <p:cNvSpPr/>
          <p:nvPr/>
        </p:nvSpPr>
        <p:spPr>
          <a:xfrm flipH="false" flipV="false" rot="0">
            <a:off x="6589857" y="2439623"/>
            <a:ext cx="1424256" cy="1424256"/>
          </a:xfrm>
          <a:custGeom>
            <a:avLst/>
            <a:gdLst/>
            <a:ahLst/>
            <a:cxnLst/>
            <a:rect r="r" b="b" t="t" l="l"/>
            <a:pathLst>
              <a:path h="1424256" w="1424256">
                <a:moveTo>
                  <a:pt x="0" y="0"/>
                </a:moveTo>
                <a:lnTo>
                  <a:pt x="1424256" y="0"/>
                </a:lnTo>
                <a:lnTo>
                  <a:pt x="1424256" y="1424256"/>
                </a:lnTo>
                <a:lnTo>
                  <a:pt x="0" y="142425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TextBox 13" id="13"/>
          <p:cNvSpPr txBox="true"/>
          <p:nvPr/>
        </p:nvSpPr>
        <p:spPr>
          <a:xfrm rot="0">
            <a:off x="8359631" y="2630939"/>
            <a:ext cx="9054810" cy="915483"/>
          </a:xfrm>
          <a:prstGeom prst="rect">
            <a:avLst/>
          </a:prstGeom>
        </p:spPr>
        <p:txBody>
          <a:bodyPr anchor="t" rtlCol="false" tIns="0" lIns="0" bIns="0" rIns="0">
            <a:spAutoFit/>
          </a:bodyPr>
          <a:lstStyle/>
          <a:p>
            <a:pPr algn="l">
              <a:lnSpc>
                <a:spcPts val="3615"/>
              </a:lnSpc>
            </a:pPr>
            <a:r>
              <a:rPr lang="en-US" sz="2582" spc="-51">
                <a:solidFill>
                  <a:srgbClr val="145DA0"/>
                </a:solidFill>
                <a:latin typeface="Poppins"/>
                <a:ea typeface="Poppins"/>
                <a:cs typeface="Poppins"/>
                <a:sym typeface="Poppins"/>
              </a:rPr>
              <a:t>Chưa</a:t>
            </a:r>
            <a:r>
              <a:rPr lang="en-US" sz="2582" spc="-51" strike="noStrike" u="none">
                <a:solidFill>
                  <a:srgbClr val="145DA0"/>
                </a:solidFill>
                <a:latin typeface="Poppins"/>
                <a:ea typeface="Poppins"/>
                <a:cs typeface="Poppins"/>
                <a:sym typeface="Poppins"/>
              </a:rPr>
              <a:t> tích hợp bản đồ định vị để người dùng có thể xem trực tiếp vị trí địa lý của bất động sản.</a:t>
            </a:r>
          </a:p>
        </p:txBody>
      </p:sp>
      <p:sp>
        <p:nvSpPr>
          <p:cNvPr name="TextBox 14" id="14"/>
          <p:cNvSpPr txBox="true"/>
          <p:nvPr/>
        </p:nvSpPr>
        <p:spPr>
          <a:xfrm rot="0">
            <a:off x="6741574" y="2712835"/>
            <a:ext cx="1134140" cy="801632"/>
          </a:xfrm>
          <a:prstGeom prst="rect">
            <a:avLst/>
          </a:prstGeom>
        </p:spPr>
        <p:txBody>
          <a:bodyPr anchor="t" rtlCol="false" tIns="0" lIns="0" bIns="0" rIns="0">
            <a:spAutoFit/>
          </a:bodyPr>
          <a:lstStyle/>
          <a:p>
            <a:pPr algn="ctr" marL="0" indent="0" lvl="0">
              <a:lnSpc>
                <a:spcPts val="6697"/>
              </a:lnSpc>
              <a:spcBef>
                <a:spcPct val="0"/>
              </a:spcBef>
            </a:pPr>
            <a:r>
              <a:rPr lang="en-US" sz="4784">
                <a:solidFill>
                  <a:srgbClr val="FDFDFD"/>
                </a:solidFill>
                <a:latin typeface="Montserrat"/>
                <a:ea typeface="Montserrat"/>
                <a:cs typeface="Montserrat"/>
                <a:sym typeface="Montserrat"/>
              </a:rPr>
              <a:t>02</a:t>
            </a:r>
          </a:p>
        </p:txBody>
      </p:sp>
      <p:sp>
        <p:nvSpPr>
          <p:cNvPr name="Freeform 15" id="15"/>
          <p:cNvSpPr/>
          <p:nvPr/>
        </p:nvSpPr>
        <p:spPr>
          <a:xfrm flipH="false" flipV="false" rot="0">
            <a:off x="6706775" y="4595053"/>
            <a:ext cx="1424256" cy="1424256"/>
          </a:xfrm>
          <a:custGeom>
            <a:avLst/>
            <a:gdLst/>
            <a:ahLst/>
            <a:cxnLst/>
            <a:rect r="r" b="b" t="t" l="l"/>
            <a:pathLst>
              <a:path h="1424256" w="1424256">
                <a:moveTo>
                  <a:pt x="0" y="0"/>
                </a:moveTo>
                <a:lnTo>
                  <a:pt x="1424256" y="0"/>
                </a:lnTo>
                <a:lnTo>
                  <a:pt x="1424256" y="1424256"/>
                </a:lnTo>
                <a:lnTo>
                  <a:pt x="0" y="142425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TextBox 16" id="16"/>
          <p:cNvSpPr txBox="true"/>
          <p:nvPr/>
        </p:nvSpPr>
        <p:spPr>
          <a:xfrm rot="0">
            <a:off x="8359631" y="4762762"/>
            <a:ext cx="9189871" cy="1012638"/>
          </a:xfrm>
          <a:prstGeom prst="rect">
            <a:avLst/>
          </a:prstGeom>
        </p:spPr>
        <p:txBody>
          <a:bodyPr anchor="t" rtlCol="false" tIns="0" lIns="0" bIns="0" rIns="0">
            <a:spAutoFit/>
          </a:bodyPr>
          <a:lstStyle/>
          <a:p>
            <a:pPr algn="l">
              <a:lnSpc>
                <a:spcPts val="4035"/>
              </a:lnSpc>
            </a:pPr>
            <a:r>
              <a:rPr lang="en-US" sz="2882" spc="-57">
                <a:solidFill>
                  <a:srgbClr val="145DA0"/>
                </a:solidFill>
                <a:latin typeface="Poppins"/>
                <a:ea typeface="Poppins"/>
                <a:cs typeface="Poppins"/>
                <a:sym typeface="Poppins"/>
              </a:rPr>
              <a:t>G</a:t>
            </a:r>
            <a:r>
              <a:rPr lang="en-US" sz="2882" spc="-57" strike="noStrike" u="none">
                <a:solidFill>
                  <a:srgbClr val="145DA0"/>
                </a:solidFill>
                <a:latin typeface="Poppins"/>
                <a:ea typeface="Poppins"/>
                <a:cs typeface="Poppins"/>
                <a:sym typeface="Poppins"/>
              </a:rPr>
              <a:t>iao diện còn đơn giản, chưa tối ưu cho các thiết bị di động như điện thoại hay máy tính bảng.</a:t>
            </a:r>
          </a:p>
        </p:txBody>
      </p:sp>
      <p:sp>
        <p:nvSpPr>
          <p:cNvPr name="TextBox 17" id="17"/>
          <p:cNvSpPr txBox="true"/>
          <p:nvPr/>
        </p:nvSpPr>
        <p:spPr>
          <a:xfrm rot="0">
            <a:off x="6886632" y="4868265"/>
            <a:ext cx="1134140" cy="801632"/>
          </a:xfrm>
          <a:prstGeom prst="rect">
            <a:avLst/>
          </a:prstGeom>
        </p:spPr>
        <p:txBody>
          <a:bodyPr anchor="t" rtlCol="false" tIns="0" lIns="0" bIns="0" rIns="0">
            <a:spAutoFit/>
          </a:bodyPr>
          <a:lstStyle/>
          <a:p>
            <a:pPr algn="ctr" marL="0" indent="0" lvl="0">
              <a:lnSpc>
                <a:spcPts val="6697"/>
              </a:lnSpc>
              <a:spcBef>
                <a:spcPct val="0"/>
              </a:spcBef>
            </a:pPr>
            <a:r>
              <a:rPr lang="en-US" sz="4784">
                <a:solidFill>
                  <a:srgbClr val="FDFDFD"/>
                </a:solidFill>
                <a:latin typeface="Montserrat"/>
                <a:ea typeface="Montserrat"/>
                <a:cs typeface="Montserrat"/>
                <a:sym typeface="Montserrat"/>
              </a:rPr>
              <a:t>03</a:t>
            </a:r>
          </a:p>
        </p:txBody>
      </p:sp>
      <p:sp>
        <p:nvSpPr>
          <p:cNvPr name="Freeform 18" id="18"/>
          <p:cNvSpPr/>
          <p:nvPr/>
        </p:nvSpPr>
        <p:spPr>
          <a:xfrm flipH="false" flipV="false" rot="0">
            <a:off x="6448871" y="6562234"/>
            <a:ext cx="1424256" cy="1424256"/>
          </a:xfrm>
          <a:custGeom>
            <a:avLst/>
            <a:gdLst/>
            <a:ahLst/>
            <a:cxnLst/>
            <a:rect r="r" b="b" t="t" l="l"/>
            <a:pathLst>
              <a:path h="1424256" w="1424256">
                <a:moveTo>
                  <a:pt x="0" y="0"/>
                </a:moveTo>
                <a:lnTo>
                  <a:pt x="1424256" y="0"/>
                </a:lnTo>
                <a:lnTo>
                  <a:pt x="1424256" y="1424255"/>
                </a:lnTo>
                <a:lnTo>
                  <a:pt x="0" y="142425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TextBox 19" id="19"/>
          <p:cNvSpPr txBox="true"/>
          <p:nvPr/>
        </p:nvSpPr>
        <p:spPr>
          <a:xfrm rot="0">
            <a:off x="8092404" y="6838459"/>
            <a:ext cx="9928369" cy="1436818"/>
          </a:xfrm>
          <a:prstGeom prst="rect">
            <a:avLst/>
          </a:prstGeom>
        </p:spPr>
        <p:txBody>
          <a:bodyPr anchor="t" rtlCol="false" tIns="0" lIns="0" bIns="0" rIns="0">
            <a:spAutoFit/>
          </a:bodyPr>
          <a:lstStyle/>
          <a:p>
            <a:pPr algn="l">
              <a:lnSpc>
                <a:spcPts val="3755"/>
              </a:lnSpc>
            </a:pPr>
            <a:r>
              <a:rPr lang="en-US" sz="2682" spc="-53">
                <a:solidFill>
                  <a:srgbClr val="145DA0"/>
                </a:solidFill>
                <a:latin typeface="Poppins"/>
                <a:ea typeface="Poppins"/>
                <a:cs typeface="Poppins"/>
                <a:sym typeface="Poppins"/>
              </a:rPr>
              <a:t>T</a:t>
            </a:r>
            <a:r>
              <a:rPr lang="en-US" sz="2682" spc="-53" strike="noStrike" u="none">
                <a:solidFill>
                  <a:srgbClr val="145DA0"/>
                </a:solidFill>
                <a:latin typeface="Poppins"/>
                <a:ea typeface="Poppins"/>
                <a:cs typeface="Poppins"/>
                <a:sym typeface="Poppins"/>
              </a:rPr>
              <a:t>hiếu chức năng đăng tin cho người bán khiến hệ thống chưa thực sự mở rộng đến cộng đồng người dùng.</a:t>
            </a:r>
          </a:p>
          <a:p>
            <a:pPr algn="l">
              <a:lnSpc>
                <a:spcPts val="3755"/>
              </a:lnSpc>
            </a:pPr>
          </a:p>
        </p:txBody>
      </p:sp>
      <p:sp>
        <p:nvSpPr>
          <p:cNvPr name="TextBox 20" id="20"/>
          <p:cNvSpPr txBox="true"/>
          <p:nvPr/>
        </p:nvSpPr>
        <p:spPr>
          <a:xfrm rot="0">
            <a:off x="6589857" y="6838459"/>
            <a:ext cx="1134140" cy="801632"/>
          </a:xfrm>
          <a:prstGeom prst="rect">
            <a:avLst/>
          </a:prstGeom>
        </p:spPr>
        <p:txBody>
          <a:bodyPr anchor="t" rtlCol="false" tIns="0" lIns="0" bIns="0" rIns="0">
            <a:spAutoFit/>
          </a:bodyPr>
          <a:lstStyle/>
          <a:p>
            <a:pPr algn="ctr" marL="0" indent="0" lvl="0">
              <a:lnSpc>
                <a:spcPts val="6697"/>
              </a:lnSpc>
              <a:spcBef>
                <a:spcPct val="0"/>
              </a:spcBef>
            </a:pPr>
            <a:r>
              <a:rPr lang="en-US" sz="4784">
                <a:solidFill>
                  <a:srgbClr val="FDFDFD"/>
                </a:solidFill>
                <a:latin typeface="Montserrat"/>
                <a:ea typeface="Montserrat"/>
                <a:cs typeface="Montserrat"/>
                <a:sym typeface="Montserrat"/>
              </a:rPr>
              <a:t>04</a:t>
            </a:r>
          </a:p>
        </p:txBody>
      </p:sp>
      <p:grpSp>
        <p:nvGrpSpPr>
          <p:cNvPr name="Group 21" id="21"/>
          <p:cNvGrpSpPr/>
          <p:nvPr/>
        </p:nvGrpSpPr>
        <p:grpSpPr>
          <a:xfrm rot="0">
            <a:off x="5373672" y="1028700"/>
            <a:ext cx="373607" cy="373607"/>
            <a:chOff x="0" y="0"/>
            <a:chExt cx="812800" cy="812800"/>
          </a:xfrm>
        </p:grpSpPr>
        <p:sp>
          <p:nvSpPr>
            <p:cNvPr name="Freeform 22" id="2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sp>
        <p:sp>
          <p:nvSpPr>
            <p:cNvPr name="TextBox 23" id="23"/>
            <p:cNvSpPr txBox="true"/>
            <p:nvPr/>
          </p:nvSpPr>
          <p:spPr>
            <a:xfrm>
              <a:off x="76200" y="28575"/>
              <a:ext cx="660400" cy="708025"/>
            </a:xfrm>
            <a:prstGeom prst="rect">
              <a:avLst/>
            </a:prstGeom>
          </p:spPr>
          <p:txBody>
            <a:bodyPr anchor="ctr" rtlCol="false" tIns="0" lIns="0" bIns="0" rIns="0"/>
            <a:lstStyle/>
            <a:p>
              <a:pPr algn="ctr">
                <a:lnSpc>
                  <a:spcPts val="3640"/>
                </a:lnSpc>
              </a:pPr>
            </a:p>
          </p:txBody>
        </p:sp>
      </p:grpSp>
      <p:grpSp>
        <p:nvGrpSpPr>
          <p:cNvPr name="Group 24" id="24"/>
          <p:cNvGrpSpPr/>
          <p:nvPr/>
        </p:nvGrpSpPr>
        <p:grpSpPr>
          <a:xfrm rot="0">
            <a:off x="6029446" y="2964947"/>
            <a:ext cx="373607" cy="373607"/>
            <a:chOff x="0" y="0"/>
            <a:chExt cx="812800" cy="812800"/>
          </a:xfrm>
        </p:grpSpPr>
        <p:sp>
          <p:nvSpPr>
            <p:cNvPr name="Freeform 25" id="2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sp>
        <p:sp>
          <p:nvSpPr>
            <p:cNvPr name="TextBox 26" id="26"/>
            <p:cNvSpPr txBox="true"/>
            <p:nvPr/>
          </p:nvSpPr>
          <p:spPr>
            <a:xfrm>
              <a:off x="76200" y="28575"/>
              <a:ext cx="660400" cy="708025"/>
            </a:xfrm>
            <a:prstGeom prst="rect">
              <a:avLst/>
            </a:prstGeom>
          </p:spPr>
          <p:txBody>
            <a:bodyPr anchor="ctr" rtlCol="false" tIns="0" lIns="0" bIns="0" rIns="0"/>
            <a:lstStyle/>
            <a:p>
              <a:pPr algn="ctr">
                <a:lnSpc>
                  <a:spcPts val="3640"/>
                </a:lnSpc>
              </a:pPr>
            </a:p>
          </p:txBody>
        </p:sp>
      </p:grpSp>
      <p:grpSp>
        <p:nvGrpSpPr>
          <p:cNvPr name="Group 27" id="27"/>
          <p:cNvGrpSpPr/>
          <p:nvPr/>
        </p:nvGrpSpPr>
        <p:grpSpPr>
          <a:xfrm rot="0">
            <a:off x="5987701" y="6927797"/>
            <a:ext cx="373607" cy="373607"/>
            <a:chOff x="0" y="0"/>
            <a:chExt cx="812800" cy="812800"/>
          </a:xfrm>
        </p:grpSpPr>
        <p:sp>
          <p:nvSpPr>
            <p:cNvPr name="Freeform 28" id="2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sp>
        <p:sp>
          <p:nvSpPr>
            <p:cNvPr name="TextBox 29" id="29"/>
            <p:cNvSpPr txBox="true"/>
            <p:nvPr/>
          </p:nvSpPr>
          <p:spPr>
            <a:xfrm>
              <a:off x="76200" y="28575"/>
              <a:ext cx="660400" cy="708025"/>
            </a:xfrm>
            <a:prstGeom prst="rect">
              <a:avLst/>
            </a:prstGeom>
          </p:spPr>
          <p:txBody>
            <a:bodyPr anchor="ctr" rtlCol="false" tIns="0" lIns="0" bIns="0" rIns="0"/>
            <a:lstStyle/>
            <a:p>
              <a:pPr algn="ctr">
                <a:lnSpc>
                  <a:spcPts val="3640"/>
                </a:lnSpc>
              </a:pPr>
            </a:p>
          </p:txBody>
        </p:sp>
      </p:grpSp>
      <p:grpSp>
        <p:nvGrpSpPr>
          <p:cNvPr name="Group 30" id="30"/>
          <p:cNvGrpSpPr/>
          <p:nvPr/>
        </p:nvGrpSpPr>
        <p:grpSpPr>
          <a:xfrm rot="0">
            <a:off x="6216250" y="4944465"/>
            <a:ext cx="373607" cy="373607"/>
            <a:chOff x="0" y="0"/>
            <a:chExt cx="812800" cy="812800"/>
          </a:xfrm>
        </p:grpSpPr>
        <p:sp>
          <p:nvSpPr>
            <p:cNvPr name="Freeform 31" id="3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sp>
        <p:sp>
          <p:nvSpPr>
            <p:cNvPr name="TextBox 32" id="32"/>
            <p:cNvSpPr txBox="true"/>
            <p:nvPr/>
          </p:nvSpPr>
          <p:spPr>
            <a:xfrm>
              <a:off x="76200" y="28575"/>
              <a:ext cx="660400" cy="708025"/>
            </a:xfrm>
            <a:prstGeom prst="rect">
              <a:avLst/>
            </a:prstGeom>
          </p:spPr>
          <p:txBody>
            <a:bodyPr anchor="ctr" rtlCol="false" tIns="0" lIns="0" bIns="0" rIns="0"/>
            <a:lstStyle/>
            <a:p>
              <a:pPr algn="ctr">
                <a:lnSpc>
                  <a:spcPts val="3640"/>
                </a:lnSpc>
              </a:pPr>
            </a:p>
          </p:txBody>
        </p:sp>
      </p:grpSp>
      <p:grpSp>
        <p:nvGrpSpPr>
          <p:cNvPr name="Group 33" id="33"/>
          <p:cNvGrpSpPr/>
          <p:nvPr/>
        </p:nvGrpSpPr>
        <p:grpSpPr>
          <a:xfrm rot="0">
            <a:off x="5110719" y="8823048"/>
            <a:ext cx="449756" cy="449756"/>
            <a:chOff x="0" y="0"/>
            <a:chExt cx="812800" cy="812800"/>
          </a:xfrm>
        </p:grpSpPr>
        <p:sp>
          <p:nvSpPr>
            <p:cNvPr name="Freeform 34" id="3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sp>
        <p:sp>
          <p:nvSpPr>
            <p:cNvPr name="TextBox 35" id="35"/>
            <p:cNvSpPr txBox="true"/>
            <p:nvPr/>
          </p:nvSpPr>
          <p:spPr>
            <a:xfrm>
              <a:off x="76200" y="28575"/>
              <a:ext cx="660400" cy="708025"/>
            </a:xfrm>
            <a:prstGeom prst="rect">
              <a:avLst/>
            </a:prstGeom>
          </p:spPr>
          <p:txBody>
            <a:bodyPr anchor="ctr" rtlCol="false" tIns="0" lIns="0" bIns="0" rIns="0"/>
            <a:lstStyle/>
            <a:p>
              <a:pPr algn="ctr">
                <a:lnSpc>
                  <a:spcPts val="3640"/>
                </a:lnSpc>
              </a:pPr>
            </a:p>
          </p:txBody>
        </p:sp>
      </p:grpSp>
      <p:sp>
        <p:nvSpPr>
          <p:cNvPr name="Freeform 36" id="36"/>
          <p:cNvSpPr/>
          <p:nvPr/>
        </p:nvSpPr>
        <p:spPr>
          <a:xfrm flipH="false" flipV="false" rot="0">
            <a:off x="5591685" y="8593052"/>
            <a:ext cx="1424256" cy="1424256"/>
          </a:xfrm>
          <a:custGeom>
            <a:avLst/>
            <a:gdLst/>
            <a:ahLst/>
            <a:cxnLst/>
            <a:rect r="r" b="b" t="t" l="l"/>
            <a:pathLst>
              <a:path h="1424256" w="1424256">
                <a:moveTo>
                  <a:pt x="0" y="0"/>
                </a:moveTo>
                <a:lnTo>
                  <a:pt x="1424256" y="0"/>
                </a:lnTo>
                <a:lnTo>
                  <a:pt x="1424256" y="1424256"/>
                </a:lnTo>
                <a:lnTo>
                  <a:pt x="0" y="142425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TextBox 37" id="37"/>
          <p:cNvSpPr txBox="true"/>
          <p:nvPr/>
        </p:nvSpPr>
        <p:spPr>
          <a:xfrm rot="0">
            <a:off x="7418903" y="8853264"/>
            <a:ext cx="10601870" cy="960568"/>
          </a:xfrm>
          <a:prstGeom prst="rect">
            <a:avLst/>
          </a:prstGeom>
        </p:spPr>
        <p:txBody>
          <a:bodyPr anchor="t" rtlCol="false" tIns="0" lIns="0" bIns="0" rIns="0">
            <a:spAutoFit/>
          </a:bodyPr>
          <a:lstStyle/>
          <a:p>
            <a:pPr algn="l">
              <a:lnSpc>
                <a:spcPts val="3755"/>
              </a:lnSpc>
            </a:pPr>
            <a:r>
              <a:rPr lang="en-US" sz="2682" spc="-53">
                <a:solidFill>
                  <a:srgbClr val="145DA0"/>
                </a:solidFill>
                <a:latin typeface="Poppins"/>
                <a:ea typeface="Poppins"/>
                <a:cs typeface="Poppins"/>
                <a:sym typeface="Poppins"/>
              </a:rPr>
              <a:t>Chưa</a:t>
            </a:r>
            <a:r>
              <a:rPr lang="en-US" sz="2682" spc="-53" strike="noStrike" u="none">
                <a:solidFill>
                  <a:srgbClr val="145DA0"/>
                </a:solidFill>
                <a:latin typeface="Poppins"/>
                <a:ea typeface="Poppins"/>
                <a:cs typeface="Poppins"/>
                <a:sym typeface="Poppins"/>
              </a:rPr>
              <a:t> tích hợp công cụ chat trực tuyến để kết nối nhanh giữa khách hàng và nhân viên tư vấn.</a:t>
            </a:r>
          </a:p>
        </p:txBody>
      </p:sp>
      <p:sp>
        <p:nvSpPr>
          <p:cNvPr name="TextBox 38" id="38"/>
          <p:cNvSpPr txBox="true"/>
          <p:nvPr/>
        </p:nvSpPr>
        <p:spPr>
          <a:xfrm rot="0">
            <a:off x="5736743" y="8853264"/>
            <a:ext cx="1134140" cy="801632"/>
          </a:xfrm>
          <a:prstGeom prst="rect">
            <a:avLst/>
          </a:prstGeom>
        </p:spPr>
        <p:txBody>
          <a:bodyPr anchor="t" rtlCol="false" tIns="0" lIns="0" bIns="0" rIns="0">
            <a:spAutoFit/>
          </a:bodyPr>
          <a:lstStyle/>
          <a:p>
            <a:pPr algn="ctr" marL="0" indent="0" lvl="0">
              <a:lnSpc>
                <a:spcPts val="6697"/>
              </a:lnSpc>
              <a:spcBef>
                <a:spcPct val="0"/>
              </a:spcBef>
            </a:pPr>
            <a:r>
              <a:rPr lang="en-US" sz="4784">
                <a:solidFill>
                  <a:srgbClr val="FDFDFD"/>
                </a:solidFill>
                <a:latin typeface="Montserrat"/>
                <a:ea typeface="Montserrat"/>
                <a:cs typeface="Montserrat"/>
                <a:sym typeface="Montserrat"/>
              </a:rPr>
              <a:t>05</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2123887" y="-2346523"/>
            <a:ext cx="4693046" cy="4693046"/>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1268303" y="853567"/>
            <a:ext cx="7019697" cy="10556306"/>
            <a:chOff x="0" y="0"/>
            <a:chExt cx="660400" cy="993118"/>
          </a:xfrm>
        </p:grpSpPr>
        <p:sp>
          <p:nvSpPr>
            <p:cNvPr name="Freeform 6" id="6"/>
            <p:cNvSpPr/>
            <p:nvPr/>
          </p:nvSpPr>
          <p:spPr>
            <a:xfrm flipH="false" flipV="false" rot="0">
              <a:off x="0" y="0"/>
              <a:ext cx="660400" cy="993118"/>
            </a:xfrm>
            <a:custGeom>
              <a:avLst/>
              <a:gdLst/>
              <a:ahLst/>
              <a:cxnLst/>
              <a:rect r="r" b="b" t="t" l="l"/>
              <a:pathLst>
                <a:path h="993118"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32507"/>
                  </a:cubicBezTo>
                  <a:lnTo>
                    <a:pt x="660400" y="993118"/>
                  </a:lnTo>
                  <a:lnTo>
                    <a:pt x="0" y="993118"/>
                  </a:lnTo>
                  <a:lnTo>
                    <a:pt x="0" y="332998"/>
                  </a:lnTo>
                  <a:cubicBezTo>
                    <a:pt x="1782" y="185660"/>
                    <a:pt x="93019" y="64045"/>
                    <a:pt x="220252" y="19070"/>
                  </a:cubicBezTo>
                  <a:close/>
                </a:path>
              </a:pathLst>
            </a:custGeom>
            <a:solidFill>
              <a:srgbClr val="145DA0"/>
            </a:solidFill>
          </p:spPr>
        </p:sp>
        <p:sp>
          <p:nvSpPr>
            <p:cNvPr name="TextBox 7" id="7"/>
            <p:cNvSpPr txBox="true"/>
            <p:nvPr/>
          </p:nvSpPr>
          <p:spPr>
            <a:xfrm>
              <a:off x="0" y="88900"/>
              <a:ext cx="660400" cy="904218"/>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a:grpSpLocks noChangeAspect="true"/>
          </p:cNvGrpSpPr>
          <p:nvPr/>
        </p:nvGrpSpPr>
        <p:grpSpPr>
          <a:xfrm rot="0">
            <a:off x="11643013" y="1261902"/>
            <a:ext cx="6270276" cy="6270276"/>
            <a:chOff x="0" y="0"/>
            <a:chExt cx="8916670" cy="8916670"/>
          </a:xfrm>
        </p:grpSpPr>
        <p:sp>
          <p:nvSpPr>
            <p:cNvPr name="Freeform 9" id="9"/>
            <p:cNvSpPr/>
            <p:nvPr/>
          </p:nvSpPr>
          <p:spPr>
            <a:xfrm flipH="false" flipV="false" rot="0">
              <a:off x="6350" y="6350"/>
              <a:ext cx="8903970" cy="8903970"/>
            </a:xfrm>
            <a:custGeom>
              <a:avLst/>
              <a:gdLst/>
              <a:ahLst/>
              <a:cxnLst/>
              <a:rect r="r" b="b" t="t" l="l"/>
              <a:pathLst>
                <a:path h="8903970" w="8903970">
                  <a:moveTo>
                    <a:pt x="4451350" y="8903970"/>
                  </a:moveTo>
                  <a:cubicBezTo>
                    <a:pt x="1997710" y="8903970"/>
                    <a:pt x="0" y="6906260"/>
                    <a:pt x="0" y="4451350"/>
                  </a:cubicBezTo>
                  <a:cubicBezTo>
                    <a:pt x="0" y="1996440"/>
                    <a:pt x="1997710" y="0"/>
                    <a:pt x="4451350" y="0"/>
                  </a:cubicBezTo>
                  <a:cubicBezTo>
                    <a:pt x="6904990" y="0"/>
                    <a:pt x="8903970" y="1997710"/>
                    <a:pt x="8903970" y="4451350"/>
                  </a:cubicBezTo>
                  <a:cubicBezTo>
                    <a:pt x="8903970" y="6904990"/>
                    <a:pt x="6906260" y="8903970"/>
                    <a:pt x="4451350" y="8903970"/>
                  </a:cubicBezTo>
                  <a:close/>
                  <a:moveTo>
                    <a:pt x="4451350" y="19050"/>
                  </a:moveTo>
                  <a:cubicBezTo>
                    <a:pt x="2007870" y="19050"/>
                    <a:pt x="19050" y="2007870"/>
                    <a:pt x="19050" y="4451350"/>
                  </a:cubicBezTo>
                  <a:cubicBezTo>
                    <a:pt x="19050" y="6894830"/>
                    <a:pt x="2007870" y="8883650"/>
                    <a:pt x="4451350" y="8883650"/>
                  </a:cubicBezTo>
                  <a:cubicBezTo>
                    <a:pt x="6894830" y="8883650"/>
                    <a:pt x="8883650" y="6894830"/>
                    <a:pt x="8883650" y="4451350"/>
                  </a:cubicBezTo>
                  <a:cubicBezTo>
                    <a:pt x="8883650" y="2007870"/>
                    <a:pt x="6896100" y="19050"/>
                    <a:pt x="4451350" y="19050"/>
                  </a:cubicBezTo>
                  <a:close/>
                </a:path>
              </a:pathLst>
            </a:custGeom>
            <a:solidFill>
              <a:srgbClr val="FFFFFF"/>
            </a:solidFill>
          </p:spPr>
        </p:sp>
        <p:sp>
          <p:nvSpPr>
            <p:cNvPr name="Freeform 10" id="10"/>
            <p:cNvSpPr/>
            <p:nvPr/>
          </p:nvSpPr>
          <p:spPr>
            <a:xfrm flipH="false" flipV="false" rot="0">
              <a:off x="154940" y="154940"/>
              <a:ext cx="8605520" cy="8605520"/>
            </a:xfrm>
            <a:custGeom>
              <a:avLst/>
              <a:gdLst/>
              <a:ahLst/>
              <a:cxnLst/>
              <a:rect r="r" b="b" t="t" l="l"/>
              <a:pathLst>
                <a:path h="8605520" w="8605520">
                  <a:moveTo>
                    <a:pt x="8605520" y="4302760"/>
                  </a:moveTo>
                  <a:cubicBezTo>
                    <a:pt x="8605520" y="6678930"/>
                    <a:pt x="6678930" y="8605520"/>
                    <a:pt x="4302760" y="8605520"/>
                  </a:cubicBezTo>
                  <a:cubicBezTo>
                    <a:pt x="1926590" y="8605520"/>
                    <a:pt x="0" y="6680200"/>
                    <a:pt x="0" y="4302760"/>
                  </a:cubicBezTo>
                  <a:cubicBezTo>
                    <a:pt x="0" y="1925320"/>
                    <a:pt x="1926590" y="0"/>
                    <a:pt x="4302760" y="0"/>
                  </a:cubicBezTo>
                  <a:cubicBezTo>
                    <a:pt x="6678930" y="0"/>
                    <a:pt x="8605520" y="1926590"/>
                    <a:pt x="8605520" y="4302760"/>
                  </a:cubicBezTo>
                  <a:close/>
                </a:path>
              </a:pathLst>
            </a:custGeom>
            <a:blipFill>
              <a:blip r:embed="rId2"/>
              <a:stretch>
                <a:fillRect l="-25136" t="0" r="-25136" b="0"/>
              </a:stretch>
            </a:blipFill>
          </p:spPr>
        </p:sp>
      </p:grpSp>
      <p:sp>
        <p:nvSpPr>
          <p:cNvPr name="TextBox 11" id="11"/>
          <p:cNvSpPr txBox="true"/>
          <p:nvPr/>
        </p:nvSpPr>
        <p:spPr>
          <a:xfrm rot="0">
            <a:off x="0" y="1807844"/>
            <a:ext cx="11335684" cy="8575324"/>
          </a:xfrm>
          <a:prstGeom prst="rect">
            <a:avLst/>
          </a:prstGeom>
        </p:spPr>
        <p:txBody>
          <a:bodyPr anchor="t" rtlCol="false" tIns="0" lIns="0" bIns="0" rIns="0">
            <a:spAutoFit/>
          </a:bodyPr>
          <a:lstStyle/>
          <a:p>
            <a:pPr algn="l" marL="704659" indent="-352329" lvl="1">
              <a:lnSpc>
                <a:spcPts val="4569"/>
              </a:lnSpc>
              <a:spcBef>
                <a:spcPct val="0"/>
              </a:spcBef>
              <a:buFont typeface="Arial"/>
              <a:buChar char="•"/>
            </a:pPr>
            <a:r>
              <a:rPr lang="en-US" sz="3263" spc="-65">
                <a:solidFill>
                  <a:srgbClr val="051D40"/>
                </a:solidFill>
                <a:latin typeface="Poppins"/>
                <a:ea typeface="Poppins"/>
                <a:cs typeface="Poppins"/>
                <a:sym typeface="Poppins"/>
              </a:rPr>
              <a:t>Tích hợp bản đồ Google Maps để hiể</a:t>
            </a:r>
            <a:r>
              <a:rPr lang="en-US" sz="3263" spc="-65" strike="noStrike" u="none">
                <a:solidFill>
                  <a:srgbClr val="051D40"/>
                </a:solidFill>
                <a:latin typeface="Poppins"/>
                <a:ea typeface="Poppins"/>
                <a:cs typeface="Poppins"/>
                <a:sym typeface="Poppins"/>
              </a:rPr>
              <a:t>n thị vị trí bất động sản trực quan hơn cho người dùng.</a:t>
            </a:r>
          </a:p>
          <a:p>
            <a:pPr algn="l" marL="704659" indent="-352329" lvl="1">
              <a:lnSpc>
                <a:spcPts val="4569"/>
              </a:lnSpc>
              <a:spcBef>
                <a:spcPct val="0"/>
              </a:spcBef>
              <a:buFont typeface="Arial"/>
              <a:buChar char="•"/>
            </a:pPr>
            <a:r>
              <a:rPr lang="en-US" sz="3263" spc="-65" strike="noStrike" u="none">
                <a:solidFill>
                  <a:srgbClr val="051D40"/>
                </a:solidFill>
                <a:latin typeface="Poppins"/>
                <a:ea typeface="Poppins"/>
                <a:cs typeface="Poppins"/>
                <a:sym typeface="Poppins"/>
              </a:rPr>
              <a:t>Thêm chức năng tìm kiếm nâng cao theo khu vực, mức giá, diện tích, loại hình,… giúp người dùng dễ dàng lọc và chọn sản phẩm phù hợp.</a:t>
            </a:r>
          </a:p>
          <a:p>
            <a:pPr algn="l" marL="704659" indent="-352329" lvl="1">
              <a:lnSpc>
                <a:spcPts val="4569"/>
              </a:lnSpc>
              <a:spcBef>
                <a:spcPct val="0"/>
              </a:spcBef>
              <a:buFont typeface="Arial"/>
              <a:buChar char="•"/>
            </a:pPr>
            <a:r>
              <a:rPr lang="en-US" sz="3263" spc="-65" strike="noStrike" u="none">
                <a:solidFill>
                  <a:srgbClr val="051D40"/>
                </a:solidFill>
                <a:latin typeface="Poppins"/>
                <a:ea typeface="Poppins"/>
                <a:cs typeface="Poppins"/>
                <a:sym typeface="Poppins"/>
              </a:rPr>
              <a:t>Hệ thống chat trực tuyến giữa khách hàng và nhân viên tư vấn để hỗ trợ kịp thời và hiệu quả.</a:t>
            </a:r>
          </a:p>
          <a:p>
            <a:pPr algn="l" marL="704659" indent="-352329" lvl="1">
              <a:lnSpc>
                <a:spcPts val="4569"/>
              </a:lnSpc>
              <a:spcBef>
                <a:spcPct val="0"/>
              </a:spcBef>
              <a:buFont typeface="Arial"/>
              <a:buChar char="•"/>
            </a:pPr>
            <a:r>
              <a:rPr lang="en-US" sz="3263" spc="-65" strike="noStrike" u="none">
                <a:solidFill>
                  <a:srgbClr val="051D40"/>
                </a:solidFill>
                <a:latin typeface="Poppins"/>
                <a:ea typeface="Poppins"/>
                <a:cs typeface="Poppins"/>
                <a:sym typeface="Poppins"/>
              </a:rPr>
              <a:t>Tối ưu giao diện cho thiết bị di động nhằm nâng cao trải nghiệm người dùng trên các nền tảng khác nhau.</a:t>
            </a:r>
          </a:p>
          <a:p>
            <a:pPr algn="l" marL="704659" indent="-352329" lvl="1">
              <a:lnSpc>
                <a:spcPts val="4569"/>
              </a:lnSpc>
              <a:spcBef>
                <a:spcPct val="0"/>
              </a:spcBef>
              <a:buFont typeface="Arial"/>
              <a:buChar char="•"/>
            </a:pPr>
            <a:r>
              <a:rPr lang="en-US" sz="3263" spc="-65" strike="noStrike" u="none">
                <a:solidFill>
                  <a:srgbClr val="051D40"/>
                </a:solidFill>
                <a:latin typeface="Poppins"/>
                <a:ea typeface="Poppins"/>
                <a:cs typeface="Poppins"/>
                <a:sym typeface="Poppins"/>
              </a:rPr>
              <a:t>Phân</a:t>
            </a:r>
            <a:r>
              <a:rPr lang="en-US" sz="3263" spc="-65" strike="noStrike" u="none">
                <a:solidFill>
                  <a:srgbClr val="051D40"/>
                </a:solidFill>
                <a:latin typeface="Poppins"/>
                <a:ea typeface="Poppins"/>
                <a:cs typeface="Poppins"/>
                <a:sym typeface="Poppins"/>
              </a:rPr>
              <a:t> quyền người dùng rõ ràng hơn (quản trị viên, nhân viên, khách hàng) để quản lý thông tin hiệu quả và bảo mật hơn.</a:t>
            </a:r>
          </a:p>
          <a:p>
            <a:pPr algn="l" marL="704659" indent="-352329" lvl="1">
              <a:lnSpc>
                <a:spcPts val="4569"/>
              </a:lnSpc>
              <a:spcBef>
                <a:spcPct val="0"/>
              </a:spcBef>
              <a:buFont typeface="Arial"/>
              <a:buChar char="•"/>
            </a:pPr>
            <a:r>
              <a:rPr lang="en-US" sz="3263" spc="-65" strike="noStrike" u="none">
                <a:solidFill>
                  <a:srgbClr val="051D40"/>
                </a:solidFill>
                <a:latin typeface="Poppins"/>
                <a:ea typeface="Poppins"/>
                <a:cs typeface="Poppins"/>
                <a:sym typeface="Poppins"/>
              </a:rPr>
              <a:t>Thêm chức năng đăng tin tự động cho người bán, giúp mở rộng đối tượng sử dụng hệ thống.</a:t>
            </a:r>
          </a:p>
          <a:p>
            <a:pPr algn="l">
              <a:lnSpc>
                <a:spcPts val="4569"/>
              </a:lnSpc>
              <a:spcBef>
                <a:spcPct val="0"/>
              </a:spcBef>
            </a:pPr>
          </a:p>
        </p:txBody>
      </p:sp>
      <p:sp>
        <p:nvSpPr>
          <p:cNvPr name="TextBox 12" id="12"/>
          <p:cNvSpPr txBox="true"/>
          <p:nvPr/>
        </p:nvSpPr>
        <p:spPr>
          <a:xfrm rot="0">
            <a:off x="3178639" y="923925"/>
            <a:ext cx="7075004" cy="969644"/>
          </a:xfrm>
          <a:prstGeom prst="rect">
            <a:avLst/>
          </a:prstGeom>
        </p:spPr>
        <p:txBody>
          <a:bodyPr anchor="t" rtlCol="false" tIns="0" lIns="0" bIns="0" rIns="0">
            <a:spAutoFit/>
          </a:bodyPr>
          <a:lstStyle/>
          <a:p>
            <a:pPr algn="l">
              <a:lnSpc>
                <a:spcPts val="7980"/>
              </a:lnSpc>
              <a:spcBef>
                <a:spcPct val="0"/>
              </a:spcBef>
            </a:pPr>
            <a:r>
              <a:rPr lang="en-US" b="true" sz="5700">
                <a:solidFill>
                  <a:srgbClr val="051D40"/>
                </a:solidFill>
                <a:latin typeface="Montserrat Bold"/>
                <a:ea typeface="Montserrat Bold"/>
                <a:cs typeface="Montserrat Bold"/>
                <a:sym typeface="Montserrat Bold"/>
              </a:rPr>
              <a:t>Hướng phát triển</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15566767" y="-3431145"/>
            <a:ext cx="4693046" cy="4693046"/>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1268303" y="853567"/>
            <a:ext cx="7019697" cy="10556306"/>
            <a:chOff x="0" y="0"/>
            <a:chExt cx="660400" cy="993118"/>
          </a:xfrm>
        </p:grpSpPr>
        <p:sp>
          <p:nvSpPr>
            <p:cNvPr name="Freeform 6" id="6"/>
            <p:cNvSpPr/>
            <p:nvPr/>
          </p:nvSpPr>
          <p:spPr>
            <a:xfrm flipH="false" flipV="false" rot="0">
              <a:off x="0" y="0"/>
              <a:ext cx="660400" cy="993118"/>
            </a:xfrm>
            <a:custGeom>
              <a:avLst/>
              <a:gdLst/>
              <a:ahLst/>
              <a:cxnLst/>
              <a:rect r="r" b="b" t="t" l="l"/>
              <a:pathLst>
                <a:path h="993118"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32507"/>
                  </a:cubicBezTo>
                  <a:lnTo>
                    <a:pt x="660400" y="993118"/>
                  </a:lnTo>
                  <a:lnTo>
                    <a:pt x="0" y="993118"/>
                  </a:lnTo>
                  <a:lnTo>
                    <a:pt x="0" y="332998"/>
                  </a:lnTo>
                  <a:cubicBezTo>
                    <a:pt x="1782" y="185660"/>
                    <a:pt x="93019" y="64045"/>
                    <a:pt x="220252" y="19070"/>
                  </a:cubicBezTo>
                  <a:close/>
                </a:path>
              </a:pathLst>
            </a:custGeom>
            <a:solidFill>
              <a:srgbClr val="145DA0"/>
            </a:solidFill>
          </p:spPr>
        </p:sp>
        <p:sp>
          <p:nvSpPr>
            <p:cNvPr name="TextBox 7" id="7"/>
            <p:cNvSpPr txBox="true"/>
            <p:nvPr/>
          </p:nvSpPr>
          <p:spPr>
            <a:xfrm>
              <a:off x="0" y="88900"/>
              <a:ext cx="660400" cy="904218"/>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a:grpSpLocks noChangeAspect="true"/>
          </p:cNvGrpSpPr>
          <p:nvPr/>
        </p:nvGrpSpPr>
        <p:grpSpPr>
          <a:xfrm rot="0">
            <a:off x="11643013" y="1261902"/>
            <a:ext cx="6270276" cy="6270276"/>
            <a:chOff x="0" y="0"/>
            <a:chExt cx="8916670" cy="8916670"/>
          </a:xfrm>
        </p:grpSpPr>
        <p:sp>
          <p:nvSpPr>
            <p:cNvPr name="Freeform 9" id="9"/>
            <p:cNvSpPr/>
            <p:nvPr/>
          </p:nvSpPr>
          <p:spPr>
            <a:xfrm flipH="false" flipV="false" rot="0">
              <a:off x="6350" y="6350"/>
              <a:ext cx="8903970" cy="8903970"/>
            </a:xfrm>
            <a:custGeom>
              <a:avLst/>
              <a:gdLst/>
              <a:ahLst/>
              <a:cxnLst/>
              <a:rect r="r" b="b" t="t" l="l"/>
              <a:pathLst>
                <a:path h="8903970" w="8903970">
                  <a:moveTo>
                    <a:pt x="4451350" y="8903970"/>
                  </a:moveTo>
                  <a:cubicBezTo>
                    <a:pt x="1997710" y="8903970"/>
                    <a:pt x="0" y="6906260"/>
                    <a:pt x="0" y="4451350"/>
                  </a:cubicBezTo>
                  <a:cubicBezTo>
                    <a:pt x="0" y="1996440"/>
                    <a:pt x="1997710" y="0"/>
                    <a:pt x="4451350" y="0"/>
                  </a:cubicBezTo>
                  <a:cubicBezTo>
                    <a:pt x="6904990" y="0"/>
                    <a:pt x="8903970" y="1997710"/>
                    <a:pt x="8903970" y="4451350"/>
                  </a:cubicBezTo>
                  <a:cubicBezTo>
                    <a:pt x="8903970" y="6904990"/>
                    <a:pt x="6906260" y="8903970"/>
                    <a:pt x="4451350" y="8903970"/>
                  </a:cubicBezTo>
                  <a:close/>
                  <a:moveTo>
                    <a:pt x="4451350" y="19050"/>
                  </a:moveTo>
                  <a:cubicBezTo>
                    <a:pt x="2007870" y="19050"/>
                    <a:pt x="19050" y="2007870"/>
                    <a:pt x="19050" y="4451350"/>
                  </a:cubicBezTo>
                  <a:cubicBezTo>
                    <a:pt x="19050" y="6894830"/>
                    <a:pt x="2007870" y="8883650"/>
                    <a:pt x="4451350" y="8883650"/>
                  </a:cubicBezTo>
                  <a:cubicBezTo>
                    <a:pt x="6894830" y="8883650"/>
                    <a:pt x="8883650" y="6894830"/>
                    <a:pt x="8883650" y="4451350"/>
                  </a:cubicBezTo>
                  <a:cubicBezTo>
                    <a:pt x="8883650" y="2007870"/>
                    <a:pt x="6896100" y="19050"/>
                    <a:pt x="4451350" y="19050"/>
                  </a:cubicBezTo>
                  <a:close/>
                </a:path>
              </a:pathLst>
            </a:custGeom>
            <a:solidFill>
              <a:srgbClr val="FFFFFF"/>
            </a:solidFill>
          </p:spPr>
        </p:sp>
        <p:sp>
          <p:nvSpPr>
            <p:cNvPr name="Freeform 10" id="10"/>
            <p:cNvSpPr/>
            <p:nvPr/>
          </p:nvSpPr>
          <p:spPr>
            <a:xfrm flipH="false" flipV="false" rot="0">
              <a:off x="154940" y="154940"/>
              <a:ext cx="8605520" cy="8605520"/>
            </a:xfrm>
            <a:custGeom>
              <a:avLst/>
              <a:gdLst/>
              <a:ahLst/>
              <a:cxnLst/>
              <a:rect r="r" b="b" t="t" l="l"/>
              <a:pathLst>
                <a:path h="8605520" w="8605520">
                  <a:moveTo>
                    <a:pt x="8605520" y="4302760"/>
                  </a:moveTo>
                  <a:cubicBezTo>
                    <a:pt x="8605520" y="6678930"/>
                    <a:pt x="6678930" y="8605520"/>
                    <a:pt x="4302760" y="8605520"/>
                  </a:cubicBezTo>
                  <a:cubicBezTo>
                    <a:pt x="1926590" y="8605520"/>
                    <a:pt x="0" y="6680200"/>
                    <a:pt x="0" y="4302760"/>
                  </a:cubicBezTo>
                  <a:cubicBezTo>
                    <a:pt x="0" y="1925320"/>
                    <a:pt x="1926590" y="0"/>
                    <a:pt x="4302760" y="0"/>
                  </a:cubicBezTo>
                  <a:cubicBezTo>
                    <a:pt x="6678930" y="0"/>
                    <a:pt x="8605520" y="1926590"/>
                    <a:pt x="8605520" y="4302760"/>
                  </a:cubicBezTo>
                  <a:close/>
                </a:path>
              </a:pathLst>
            </a:custGeom>
            <a:blipFill>
              <a:blip r:embed="rId2"/>
              <a:stretch>
                <a:fillRect l="-25136" t="0" r="-25136" b="0"/>
              </a:stretch>
            </a:blipFill>
          </p:spPr>
        </p:sp>
      </p:grpSp>
      <p:sp>
        <p:nvSpPr>
          <p:cNvPr name="TextBox 11" id="11"/>
          <p:cNvSpPr txBox="true"/>
          <p:nvPr/>
        </p:nvSpPr>
        <p:spPr>
          <a:xfrm rot="0">
            <a:off x="307329" y="1455600"/>
            <a:ext cx="11335684" cy="9146824"/>
          </a:xfrm>
          <a:prstGeom prst="rect">
            <a:avLst/>
          </a:prstGeom>
        </p:spPr>
        <p:txBody>
          <a:bodyPr anchor="t" rtlCol="false" tIns="0" lIns="0" bIns="0" rIns="0">
            <a:spAutoFit/>
          </a:bodyPr>
          <a:lstStyle/>
          <a:p>
            <a:pPr algn="l" marL="0" indent="0" lvl="0">
              <a:lnSpc>
                <a:spcPts val="4569"/>
              </a:lnSpc>
              <a:spcBef>
                <a:spcPct val="0"/>
              </a:spcBef>
            </a:pPr>
            <a:r>
              <a:rPr lang="en-US" sz="3263" spc="-65">
                <a:solidFill>
                  <a:srgbClr val="051D40"/>
                </a:solidFill>
                <a:latin typeface="Poppins"/>
                <a:ea typeface="Poppins"/>
                <a:cs typeface="Poppins"/>
                <a:sym typeface="Poppins"/>
              </a:rPr>
              <a:t>      Qua quá trình xây dựng và triển khai dự án, nhóm đã hoà</a:t>
            </a:r>
            <a:r>
              <a:rPr lang="en-US" sz="3263" spc="-65" strike="noStrike" u="none">
                <a:solidFill>
                  <a:srgbClr val="051D40"/>
                </a:solidFill>
                <a:latin typeface="Poppins"/>
                <a:ea typeface="Poppins"/>
                <a:cs typeface="Poppins"/>
                <a:sym typeface="Poppins"/>
              </a:rPr>
              <a:t>n thành một hệ thống website bất động sản với các chức năng cơ bản và cần thiết như: đăng ký, đăng nhập, quản lý tin tức, liên hệ, tư vấn khách hàng, quản lý danh mục và hiển thị các sản phẩm nổi bật. Hệ thống giúp hỗ trợ hiệu quả cho việc giới thiệu, quản lý và tương tác thông tin bất động sản với người dùng.</a:t>
            </a:r>
          </a:p>
          <a:p>
            <a:pPr algn="l" marL="0" indent="0" lvl="0">
              <a:lnSpc>
                <a:spcPts val="4569"/>
              </a:lnSpc>
              <a:spcBef>
                <a:spcPct val="0"/>
              </a:spcBef>
            </a:pPr>
            <a:r>
              <a:rPr lang="en-US" sz="3263" spc="-65" strike="noStrike" u="none">
                <a:solidFill>
                  <a:srgbClr val="051D40"/>
                </a:solidFill>
                <a:latin typeface="Poppins"/>
                <a:ea typeface="Poppins"/>
                <a:cs typeface="Poppins"/>
                <a:sym typeface="Poppins"/>
              </a:rPr>
              <a:t>       Dự</a:t>
            </a:r>
            <a:r>
              <a:rPr lang="en-US" sz="3263" spc="-65" strike="noStrike" u="none">
                <a:solidFill>
                  <a:srgbClr val="051D40"/>
                </a:solidFill>
                <a:latin typeface="Poppins"/>
                <a:ea typeface="Poppins"/>
                <a:cs typeface="Poppins"/>
                <a:sym typeface="Poppins"/>
              </a:rPr>
              <a:t> án không chỉ giúp nhóm củng cố kiến thức lập trình web mà còn rèn luyện kỹ năng làm việc nhóm, phân tích yêu cầu, thiết kế giao diện và triển khai hệ thống thực tế. Tuy nhiên, để hệ thống ngày càng hoàn thiện hơn, nhóm định hướng sẽ tiếp tục phát triển thêm các chức năng như tìm kiếm nâng cao, tích hợp bản đồ, chat trực tuyến và tối ưu giao diện cho thiết bị di động.</a:t>
            </a:r>
          </a:p>
          <a:p>
            <a:pPr algn="l">
              <a:lnSpc>
                <a:spcPts val="4569"/>
              </a:lnSpc>
              <a:spcBef>
                <a:spcPct val="0"/>
              </a:spcBef>
            </a:pPr>
          </a:p>
          <a:p>
            <a:pPr algn="l">
              <a:lnSpc>
                <a:spcPts val="4569"/>
              </a:lnSpc>
              <a:spcBef>
                <a:spcPct val="0"/>
              </a:spcBef>
            </a:pPr>
          </a:p>
        </p:txBody>
      </p:sp>
      <p:sp>
        <p:nvSpPr>
          <p:cNvPr name="TextBox 12" id="12"/>
          <p:cNvSpPr txBox="true"/>
          <p:nvPr/>
        </p:nvSpPr>
        <p:spPr>
          <a:xfrm rot="0">
            <a:off x="2669468" y="59056"/>
            <a:ext cx="7075004" cy="969644"/>
          </a:xfrm>
          <a:prstGeom prst="rect">
            <a:avLst/>
          </a:prstGeom>
        </p:spPr>
        <p:txBody>
          <a:bodyPr anchor="t" rtlCol="false" tIns="0" lIns="0" bIns="0" rIns="0">
            <a:spAutoFit/>
          </a:bodyPr>
          <a:lstStyle/>
          <a:p>
            <a:pPr algn="l">
              <a:lnSpc>
                <a:spcPts val="7980"/>
              </a:lnSpc>
              <a:spcBef>
                <a:spcPct val="0"/>
              </a:spcBef>
            </a:pPr>
            <a:r>
              <a:rPr lang="en-US" b="true" sz="5700">
                <a:solidFill>
                  <a:srgbClr val="051D40"/>
                </a:solidFill>
                <a:latin typeface="Montserrat Bold"/>
                <a:ea typeface="Montserrat Bold"/>
                <a:cs typeface="Montserrat Bold"/>
                <a:sym typeface="Montserrat Bold"/>
              </a:rPr>
              <a:t>Kết luận</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5400000">
            <a:off x="8990215" y="810330"/>
            <a:ext cx="8541900" cy="8666340"/>
          </a:xfrm>
          <a:custGeom>
            <a:avLst/>
            <a:gdLst/>
            <a:ahLst/>
            <a:cxnLst/>
            <a:rect r="r" b="b" t="t" l="l"/>
            <a:pathLst>
              <a:path h="8666340" w="8541900">
                <a:moveTo>
                  <a:pt x="0" y="0"/>
                </a:moveTo>
                <a:lnTo>
                  <a:pt x="8541901" y="0"/>
                </a:lnTo>
                <a:lnTo>
                  <a:pt x="8541901" y="8666340"/>
                </a:lnTo>
                <a:lnTo>
                  <a:pt x="0" y="8666340"/>
                </a:lnTo>
                <a:lnTo>
                  <a:pt x="0" y="0"/>
                </a:lnTo>
                <a:close/>
              </a:path>
            </a:pathLst>
          </a:custGeom>
          <a:blipFill>
            <a:blip r:embed="rId3">
              <a:alphaModFix amt="14000"/>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5400000">
            <a:off x="2832861" y="810330"/>
            <a:ext cx="8541900" cy="8666340"/>
          </a:xfrm>
          <a:custGeom>
            <a:avLst/>
            <a:gdLst/>
            <a:ahLst/>
            <a:cxnLst/>
            <a:rect r="r" b="b" t="t" l="l"/>
            <a:pathLst>
              <a:path h="8666340" w="8541900">
                <a:moveTo>
                  <a:pt x="0" y="0"/>
                </a:moveTo>
                <a:lnTo>
                  <a:pt x="8541900" y="0"/>
                </a:lnTo>
                <a:lnTo>
                  <a:pt x="8541900" y="8666340"/>
                </a:lnTo>
                <a:lnTo>
                  <a:pt x="0" y="8666340"/>
                </a:lnTo>
                <a:lnTo>
                  <a:pt x="0" y="0"/>
                </a:lnTo>
                <a:close/>
              </a:path>
            </a:pathLst>
          </a:custGeom>
          <a:blipFill>
            <a:blip r:embed="rId3">
              <a:alphaModFix amt="14000"/>
              <a:extLst>
                <a:ext uri="{96DAC541-7B7A-43D3-8B79-37D633B846F1}">
                  <asvg:svgBlip xmlns:asvg="http://schemas.microsoft.com/office/drawing/2016/SVG/main" r:embed="rId4"/>
                </a:ext>
              </a:extLst>
            </a:blip>
            <a:stretch>
              <a:fillRect l="0" t="0" r="0" b="0"/>
            </a:stretch>
          </a:blipFill>
        </p:spPr>
      </p:sp>
      <p:grpSp>
        <p:nvGrpSpPr>
          <p:cNvPr name="Group 5" id="5"/>
          <p:cNvGrpSpPr/>
          <p:nvPr/>
        </p:nvGrpSpPr>
        <p:grpSpPr>
          <a:xfrm rot="0">
            <a:off x="3061529" y="2937389"/>
            <a:ext cx="12164941" cy="4412223"/>
            <a:chOff x="0" y="0"/>
            <a:chExt cx="3203935" cy="1162067"/>
          </a:xfrm>
        </p:grpSpPr>
        <p:sp>
          <p:nvSpPr>
            <p:cNvPr name="Freeform 6" id="6"/>
            <p:cNvSpPr/>
            <p:nvPr/>
          </p:nvSpPr>
          <p:spPr>
            <a:xfrm flipH="false" flipV="false" rot="0">
              <a:off x="0" y="0"/>
              <a:ext cx="3203935" cy="1162067"/>
            </a:xfrm>
            <a:custGeom>
              <a:avLst/>
              <a:gdLst/>
              <a:ahLst/>
              <a:cxnLst/>
              <a:rect r="r" b="b" t="t" l="l"/>
              <a:pathLst>
                <a:path h="1162067" w="3203935">
                  <a:moveTo>
                    <a:pt x="0" y="0"/>
                  </a:moveTo>
                  <a:lnTo>
                    <a:pt x="3203935" y="0"/>
                  </a:lnTo>
                  <a:lnTo>
                    <a:pt x="3203935" y="1162067"/>
                  </a:lnTo>
                  <a:lnTo>
                    <a:pt x="0" y="1162067"/>
                  </a:lnTo>
                  <a:close/>
                </a:path>
              </a:pathLst>
            </a:custGeom>
            <a:solidFill>
              <a:srgbClr val="145DA0"/>
            </a:solidFill>
            <a:ln w="38100" cap="sq">
              <a:solidFill>
                <a:srgbClr val="FFFFFF"/>
              </a:solidFill>
              <a:prstDash val="solid"/>
              <a:miter/>
            </a:ln>
          </p:spPr>
        </p:sp>
        <p:sp>
          <p:nvSpPr>
            <p:cNvPr name="TextBox 7" id="7"/>
            <p:cNvSpPr txBox="true"/>
            <p:nvPr/>
          </p:nvSpPr>
          <p:spPr>
            <a:xfrm>
              <a:off x="0" y="-38100"/>
              <a:ext cx="3203935" cy="1200167"/>
            </a:xfrm>
            <a:prstGeom prst="rect">
              <a:avLst/>
            </a:prstGeom>
          </p:spPr>
          <p:txBody>
            <a:bodyPr anchor="ctr" rtlCol="false" tIns="50800" lIns="50800" bIns="50800" rIns="50800"/>
            <a:lstStyle/>
            <a:p>
              <a:pPr algn="ctr">
                <a:lnSpc>
                  <a:spcPts val="2659"/>
                </a:lnSpc>
              </a:pPr>
            </a:p>
          </p:txBody>
        </p:sp>
      </p:grpSp>
      <p:sp>
        <p:nvSpPr>
          <p:cNvPr name="TextBox 8" id="8"/>
          <p:cNvSpPr txBox="true"/>
          <p:nvPr/>
        </p:nvSpPr>
        <p:spPr>
          <a:xfrm rot="0">
            <a:off x="2770641" y="3704962"/>
            <a:ext cx="11622449" cy="2263578"/>
          </a:xfrm>
          <a:prstGeom prst="rect">
            <a:avLst/>
          </a:prstGeom>
        </p:spPr>
        <p:txBody>
          <a:bodyPr anchor="t" rtlCol="false" tIns="0" lIns="0" bIns="0" rIns="0">
            <a:spAutoFit/>
          </a:bodyPr>
          <a:lstStyle/>
          <a:p>
            <a:pPr algn="ctr" marL="0" indent="0" lvl="0">
              <a:lnSpc>
                <a:spcPts val="18560"/>
              </a:lnSpc>
              <a:spcBef>
                <a:spcPct val="0"/>
              </a:spcBef>
            </a:pPr>
            <a:r>
              <a:rPr lang="en-US" b="true" sz="13257">
                <a:solidFill>
                  <a:srgbClr val="FFFFFF"/>
                </a:solidFill>
                <a:latin typeface="Montserrat Bold"/>
                <a:ea typeface="Montserrat Bold"/>
                <a:cs typeface="Montserrat Bold"/>
                <a:sym typeface="Montserrat Bold"/>
              </a:rPr>
              <a:t>THANK YOU</a:t>
            </a:r>
          </a:p>
        </p:txBody>
      </p:sp>
      <p:sp>
        <p:nvSpPr>
          <p:cNvPr name="Freeform 9" id="9"/>
          <p:cNvSpPr/>
          <p:nvPr/>
        </p:nvSpPr>
        <p:spPr>
          <a:xfrm flipH="false" flipV="false" rot="0">
            <a:off x="13998303" y="4472637"/>
            <a:ext cx="789574" cy="975879"/>
          </a:xfrm>
          <a:custGeom>
            <a:avLst/>
            <a:gdLst/>
            <a:ahLst/>
            <a:cxnLst/>
            <a:rect r="r" b="b" t="t" l="l"/>
            <a:pathLst>
              <a:path h="975879" w="789574">
                <a:moveTo>
                  <a:pt x="0" y="0"/>
                </a:moveTo>
                <a:lnTo>
                  <a:pt x="789575" y="0"/>
                </a:lnTo>
                <a:lnTo>
                  <a:pt x="789575" y="975878"/>
                </a:lnTo>
                <a:lnTo>
                  <a:pt x="0" y="97587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6656283" y="-2445901"/>
            <a:ext cx="15178802" cy="15178802"/>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145DA0"/>
              </a:solidFill>
              <a:prstDash val="solid"/>
              <a:miter/>
            </a:ln>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6007842" y="-1797460"/>
            <a:ext cx="13881919" cy="13881919"/>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solidFill>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TextBox 8" id="8"/>
          <p:cNvSpPr txBox="true"/>
          <p:nvPr/>
        </p:nvSpPr>
        <p:spPr>
          <a:xfrm rot="0">
            <a:off x="713559" y="2966964"/>
            <a:ext cx="5297117" cy="3012340"/>
          </a:xfrm>
          <a:prstGeom prst="rect">
            <a:avLst/>
          </a:prstGeom>
        </p:spPr>
        <p:txBody>
          <a:bodyPr anchor="t" rtlCol="false" tIns="0" lIns="0" bIns="0" rIns="0">
            <a:spAutoFit/>
          </a:bodyPr>
          <a:lstStyle/>
          <a:p>
            <a:pPr algn="l">
              <a:lnSpc>
                <a:spcPts val="12160"/>
              </a:lnSpc>
            </a:pPr>
            <a:r>
              <a:rPr lang="en-US" sz="8686" b="true">
                <a:solidFill>
                  <a:srgbClr val="FDFDFD"/>
                </a:solidFill>
                <a:latin typeface="Montserrat Bold"/>
                <a:ea typeface="Montserrat Bold"/>
                <a:cs typeface="Montserrat Bold"/>
                <a:sym typeface="Montserrat Bold"/>
              </a:rPr>
              <a:t>Mục tiêu</a:t>
            </a:r>
          </a:p>
          <a:p>
            <a:pPr algn="l" marL="0" indent="0" lvl="0">
              <a:lnSpc>
                <a:spcPts val="12160"/>
              </a:lnSpc>
              <a:spcBef>
                <a:spcPct val="0"/>
              </a:spcBef>
            </a:pPr>
            <a:r>
              <a:rPr lang="en-US" b="true" sz="8686">
                <a:solidFill>
                  <a:srgbClr val="FDFDFD"/>
                </a:solidFill>
                <a:latin typeface="Montserrat Bold"/>
                <a:ea typeface="Montserrat Bold"/>
                <a:cs typeface="Montserrat Bold"/>
                <a:sym typeface="Montserrat Bold"/>
              </a:rPr>
              <a:t> đề tài</a:t>
            </a:r>
          </a:p>
        </p:txBody>
      </p:sp>
      <p:sp>
        <p:nvSpPr>
          <p:cNvPr name="Freeform 9" id="9"/>
          <p:cNvSpPr/>
          <p:nvPr/>
        </p:nvSpPr>
        <p:spPr>
          <a:xfrm flipH="false" flipV="false" rot="0">
            <a:off x="8618101" y="1767991"/>
            <a:ext cx="1424256" cy="1424256"/>
          </a:xfrm>
          <a:custGeom>
            <a:avLst/>
            <a:gdLst/>
            <a:ahLst/>
            <a:cxnLst/>
            <a:rect r="r" b="b" t="t" l="l"/>
            <a:pathLst>
              <a:path h="1424256" w="1424256">
                <a:moveTo>
                  <a:pt x="0" y="0"/>
                </a:moveTo>
                <a:lnTo>
                  <a:pt x="1424255" y="0"/>
                </a:lnTo>
                <a:lnTo>
                  <a:pt x="1424255" y="1424256"/>
                </a:lnTo>
                <a:lnTo>
                  <a:pt x="0" y="142425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TextBox 10" id="10"/>
          <p:cNvSpPr txBox="true"/>
          <p:nvPr/>
        </p:nvSpPr>
        <p:spPr>
          <a:xfrm rot="0">
            <a:off x="10385256" y="1771198"/>
            <a:ext cx="5768345" cy="1436818"/>
          </a:xfrm>
          <a:prstGeom prst="rect">
            <a:avLst/>
          </a:prstGeom>
        </p:spPr>
        <p:txBody>
          <a:bodyPr anchor="t" rtlCol="false" tIns="0" lIns="0" bIns="0" rIns="0">
            <a:spAutoFit/>
          </a:bodyPr>
          <a:lstStyle/>
          <a:p>
            <a:pPr algn="l">
              <a:lnSpc>
                <a:spcPts val="3755"/>
              </a:lnSpc>
            </a:pPr>
            <a:r>
              <a:rPr lang="en-US" sz="2682" spc="-53">
                <a:solidFill>
                  <a:srgbClr val="145DA0"/>
                </a:solidFill>
                <a:latin typeface="Poppins"/>
                <a:ea typeface="Poppins"/>
                <a:cs typeface="Poppins"/>
                <a:sym typeface="Poppins"/>
              </a:rPr>
              <a:t>Hỗ</a:t>
            </a:r>
            <a:r>
              <a:rPr lang="en-US" sz="2682" spc="-53" strike="noStrike" u="none">
                <a:solidFill>
                  <a:srgbClr val="145DA0"/>
                </a:solidFill>
                <a:latin typeface="Poppins"/>
                <a:ea typeface="Poppins"/>
                <a:cs typeface="Poppins"/>
                <a:sym typeface="Poppins"/>
              </a:rPr>
              <a:t> trợ người dùng đăng tin mua bán, cho thuê bất động sản dễ dàng, nhanh chóng.</a:t>
            </a:r>
          </a:p>
        </p:txBody>
      </p:sp>
      <p:sp>
        <p:nvSpPr>
          <p:cNvPr name="TextBox 11" id="11"/>
          <p:cNvSpPr txBox="true"/>
          <p:nvPr/>
        </p:nvSpPr>
        <p:spPr>
          <a:xfrm rot="0">
            <a:off x="8763159" y="2041203"/>
            <a:ext cx="1134140" cy="801632"/>
          </a:xfrm>
          <a:prstGeom prst="rect">
            <a:avLst/>
          </a:prstGeom>
        </p:spPr>
        <p:txBody>
          <a:bodyPr anchor="t" rtlCol="false" tIns="0" lIns="0" bIns="0" rIns="0">
            <a:spAutoFit/>
          </a:bodyPr>
          <a:lstStyle/>
          <a:p>
            <a:pPr algn="ctr" marL="0" indent="0" lvl="0">
              <a:lnSpc>
                <a:spcPts val="6697"/>
              </a:lnSpc>
              <a:spcBef>
                <a:spcPct val="0"/>
              </a:spcBef>
            </a:pPr>
            <a:r>
              <a:rPr lang="en-US" sz="4784">
                <a:solidFill>
                  <a:srgbClr val="FDFDFD"/>
                </a:solidFill>
                <a:latin typeface="Montserrat"/>
                <a:ea typeface="Montserrat"/>
                <a:cs typeface="Montserrat"/>
                <a:sym typeface="Montserrat"/>
              </a:rPr>
              <a:t>01</a:t>
            </a:r>
          </a:p>
        </p:txBody>
      </p:sp>
      <p:sp>
        <p:nvSpPr>
          <p:cNvPr name="Freeform 12" id="12"/>
          <p:cNvSpPr/>
          <p:nvPr/>
        </p:nvSpPr>
        <p:spPr>
          <a:xfrm flipH="false" flipV="false" rot="0">
            <a:off x="9144000" y="3541391"/>
            <a:ext cx="1424256" cy="1424256"/>
          </a:xfrm>
          <a:custGeom>
            <a:avLst/>
            <a:gdLst/>
            <a:ahLst/>
            <a:cxnLst/>
            <a:rect r="r" b="b" t="t" l="l"/>
            <a:pathLst>
              <a:path h="1424256" w="1424256">
                <a:moveTo>
                  <a:pt x="0" y="0"/>
                </a:moveTo>
                <a:lnTo>
                  <a:pt x="1424256" y="0"/>
                </a:lnTo>
                <a:lnTo>
                  <a:pt x="1424256" y="1424256"/>
                </a:lnTo>
                <a:lnTo>
                  <a:pt x="0" y="142425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TextBox 13" id="13"/>
          <p:cNvSpPr txBox="true"/>
          <p:nvPr/>
        </p:nvSpPr>
        <p:spPr>
          <a:xfrm rot="0">
            <a:off x="10688346" y="3580022"/>
            <a:ext cx="5768345" cy="1372683"/>
          </a:xfrm>
          <a:prstGeom prst="rect">
            <a:avLst/>
          </a:prstGeom>
        </p:spPr>
        <p:txBody>
          <a:bodyPr anchor="t" rtlCol="false" tIns="0" lIns="0" bIns="0" rIns="0">
            <a:spAutoFit/>
          </a:bodyPr>
          <a:lstStyle/>
          <a:p>
            <a:pPr algn="l">
              <a:lnSpc>
                <a:spcPts val="3615"/>
              </a:lnSpc>
            </a:pPr>
            <a:r>
              <a:rPr lang="en-US" sz="2582" spc="-51">
                <a:solidFill>
                  <a:srgbClr val="145DA0"/>
                </a:solidFill>
                <a:latin typeface="Poppins"/>
                <a:ea typeface="Poppins"/>
                <a:cs typeface="Poppins"/>
                <a:sym typeface="Poppins"/>
              </a:rPr>
              <a:t> Tì</a:t>
            </a:r>
            <a:r>
              <a:rPr lang="en-US" sz="2582" spc="-51" strike="noStrike" u="none">
                <a:solidFill>
                  <a:srgbClr val="145DA0"/>
                </a:solidFill>
                <a:latin typeface="Poppins"/>
                <a:ea typeface="Poppins"/>
                <a:cs typeface="Poppins"/>
                <a:sym typeface="Poppins"/>
              </a:rPr>
              <a:t>m kiếm thông tin bất động sản theo vị trí, loại hình, giá cả một cách linh hoạt.</a:t>
            </a:r>
          </a:p>
        </p:txBody>
      </p:sp>
      <p:sp>
        <p:nvSpPr>
          <p:cNvPr name="TextBox 14" id="14"/>
          <p:cNvSpPr txBox="true"/>
          <p:nvPr/>
        </p:nvSpPr>
        <p:spPr>
          <a:xfrm rot="0">
            <a:off x="9289058" y="3814603"/>
            <a:ext cx="1134140" cy="801632"/>
          </a:xfrm>
          <a:prstGeom prst="rect">
            <a:avLst/>
          </a:prstGeom>
        </p:spPr>
        <p:txBody>
          <a:bodyPr anchor="t" rtlCol="false" tIns="0" lIns="0" bIns="0" rIns="0">
            <a:spAutoFit/>
          </a:bodyPr>
          <a:lstStyle/>
          <a:p>
            <a:pPr algn="ctr" marL="0" indent="0" lvl="0">
              <a:lnSpc>
                <a:spcPts val="6697"/>
              </a:lnSpc>
              <a:spcBef>
                <a:spcPct val="0"/>
              </a:spcBef>
            </a:pPr>
            <a:r>
              <a:rPr lang="en-US" sz="4784">
                <a:solidFill>
                  <a:srgbClr val="FDFDFD"/>
                </a:solidFill>
                <a:latin typeface="Montserrat"/>
                <a:ea typeface="Montserrat"/>
                <a:cs typeface="Montserrat"/>
                <a:sym typeface="Montserrat"/>
              </a:rPr>
              <a:t>02</a:t>
            </a:r>
          </a:p>
        </p:txBody>
      </p:sp>
      <p:sp>
        <p:nvSpPr>
          <p:cNvPr name="Freeform 15" id="15"/>
          <p:cNvSpPr/>
          <p:nvPr/>
        </p:nvSpPr>
        <p:spPr>
          <a:xfrm flipH="false" flipV="false" rot="0">
            <a:off x="9144000" y="5318072"/>
            <a:ext cx="1424256" cy="1424256"/>
          </a:xfrm>
          <a:custGeom>
            <a:avLst/>
            <a:gdLst/>
            <a:ahLst/>
            <a:cxnLst/>
            <a:rect r="r" b="b" t="t" l="l"/>
            <a:pathLst>
              <a:path h="1424256" w="1424256">
                <a:moveTo>
                  <a:pt x="0" y="0"/>
                </a:moveTo>
                <a:lnTo>
                  <a:pt x="1424256" y="0"/>
                </a:lnTo>
                <a:lnTo>
                  <a:pt x="1424256" y="1424256"/>
                </a:lnTo>
                <a:lnTo>
                  <a:pt x="0" y="142425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TextBox 16" id="16"/>
          <p:cNvSpPr txBox="true"/>
          <p:nvPr/>
        </p:nvSpPr>
        <p:spPr>
          <a:xfrm rot="0">
            <a:off x="10688346" y="5347177"/>
            <a:ext cx="5768345" cy="1517463"/>
          </a:xfrm>
          <a:prstGeom prst="rect">
            <a:avLst/>
          </a:prstGeom>
        </p:spPr>
        <p:txBody>
          <a:bodyPr anchor="t" rtlCol="false" tIns="0" lIns="0" bIns="0" rIns="0">
            <a:spAutoFit/>
          </a:bodyPr>
          <a:lstStyle/>
          <a:p>
            <a:pPr algn="l">
              <a:lnSpc>
                <a:spcPts val="4035"/>
              </a:lnSpc>
            </a:pPr>
            <a:r>
              <a:rPr lang="en-US" sz="2882" spc="-57">
                <a:solidFill>
                  <a:srgbClr val="145DA0"/>
                </a:solidFill>
                <a:latin typeface="Poppins"/>
                <a:ea typeface="Poppins"/>
                <a:cs typeface="Poppins"/>
                <a:sym typeface="Poppins"/>
              </a:rPr>
              <a:t>G</a:t>
            </a:r>
            <a:r>
              <a:rPr lang="en-US" sz="2882" spc="-57" strike="noStrike" u="none">
                <a:solidFill>
                  <a:srgbClr val="145DA0"/>
                </a:solidFill>
                <a:latin typeface="Poppins"/>
                <a:ea typeface="Poppins"/>
                <a:cs typeface="Poppins"/>
                <a:sym typeface="Poppins"/>
              </a:rPr>
              <a:t>iúp quản trị viên theo dõi, kiểm duyệt và thống kê dữ liệu hiệu quả.</a:t>
            </a:r>
          </a:p>
        </p:txBody>
      </p:sp>
      <p:sp>
        <p:nvSpPr>
          <p:cNvPr name="TextBox 17" id="17"/>
          <p:cNvSpPr txBox="true"/>
          <p:nvPr/>
        </p:nvSpPr>
        <p:spPr>
          <a:xfrm rot="0">
            <a:off x="9289058" y="5591284"/>
            <a:ext cx="1134140" cy="801632"/>
          </a:xfrm>
          <a:prstGeom prst="rect">
            <a:avLst/>
          </a:prstGeom>
        </p:spPr>
        <p:txBody>
          <a:bodyPr anchor="t" rtlCol="false" tIns="0" lIns="0" bIns="0" rIns="0">
            <a:spAutoFit/>
          </a:bodyPr>
          <a:lstStyle/>
          <a:p>
            <a:pPr algn="ctr" marL="0" indent="0" lvl="0">
              <a:lnSpc>
                <a:spcPts val="6697"/>
              </a:lnSpc>
              <a:spcBef>
                <a:spcPct val="0"/>
              </a:spcBef>
            </a:pPr>
            <a:r>
              <a:rPr lang="en-US" sz="4784">
                <a:solidFill>
                  <a:srgbClr val="FDFDFD"/>
                </a:solidFill>
                <a:latin typeface="Montserrat"/>
                <a:ea typeface="Montserrat"/>
                <a:cs typeface="Montserrat"/>
                <a:sym typeface="Montserrat"/>
              </a:rPr>
              <a:t>03</a:t>
            </a:r>
          </a:p>
        </p:txBody>
      </p:sp>
      <p:sp>
        <p:nvSpPr>
          <p:cNvPr name="Freeform 18" id="18"/>
          <p:cNvSpPr/>
          <p:nvPr/>
        </p:nvSpPr>
        <p:spPr>
          <a:xfrm flipH="false" flipV="false" rot="0">
            <a:off x="8618101" y="7094753"/>
            <a:ext cx="1424256" cy="1424256"/>
          </a:xfrm>
          <a:custGeom>
            <a:avLst/>
            <a:gdLst/>
            <a:ahLst/>
            <a:cxnLst/>
            <a:rect r="r" b="b" t="t" l="l"/>
            <a:pathLst>
              <a:path h="1424256" w="1424256">
                <a:moveTo>
                  <a:pt x="0" y="0"/>
                </a:moveTo>
                <a:lnTo>
                  <a:pt x="1424255" y="0"/>
                </a:lnTo>
                <a:lnTo>
                  <a:pt x="1424255" y="1424256"/>
                </a:lnTo>
                <a:lnTo>
                  <a:pt x="0" y="142425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TextBox 19" id="19"/>
          <p:cNvSpPr txBox="true"/>
          <p:nvPr/>
        </p:nvSpPr>
        <p:spPr>
          <a:xfrm rot="0">
            <a:off x="10162447" y="7123858"/>
            <a:ext cx="5768345" cy="1436818"/>
          </a:xfrm>
          <a:prstGeom prst="rect">
            <a:avLst/>
          </a:prstGeom>
        </p:spPr>
        <p:txBody>
          <a:bodyPr anchor="t" rtlCol="false" tIns="0" lIns="0" bIns="0" rIns="0">
            <a:spAutoFit/>
          </a:bodyPr>
          <a:lstStyle/>
          <a:p>
            <a:pPr algn="l">
              <a:lnSpc>
                <a:spcPts val="3755"/>
              </a:lnSpc>
            </a:pPr>
            <a:r>
              <a:rPr lang="en-US" sz="2682" spc="-53" strike="noStrike" u="none">
                <a:solidFill>
                  <a:srgbClr val="145DA0"/>
                </a:solidFill>
                <a:latin typeface="Poppins"/>
                <a:ea typeface="Poppins"/>
                <a:cs typeface="Poppins"/>
                <a:sym typeface="Poppins"/>
              </a:rPr>
              <a:t> Góp phần thúc đẩy chuyển đổi số trong lĩnh vực bất động sản tại Việt Nam.</a:t>
            </a:r>
          </a:p>
        </p:txBody>
      </p:sp>
      <p:sp>
        <p:nvSpPr>
          <p:cNvPr name="TextBox 20" id="20"/>
          <p:cNvSpPr txBox="true"/>
          <p:nvPr/>
        </p:nvSpPr>
        <p:spPr>
          <a:xfrm rot="0">
            <a:off x="8763159" y="7367965"/>
            <a:ext cx="1134140" cy="801632"/>
          </a:xfrm>
          <a:prstGeom prst="rect">
            <a:avLst/>
          </a:prstGeom>
        </p:spPr>
        <p:txBody>
          <a:bodyPr anchor="t" rtlCol="false" tIns="0" lIns="0" bIns="0" rIns="0">
            <a:spAutoFit/>
          </a:bodyPr>
          <a:lstStyle/>
          <a:p>
            <a:pPr algn="ctr" marL="0" indent="0" lvl="0">
              <a:lnSpc>
                <a:spcPts val="6697"/>
              </a:lnSpc>
              <a:spcBef>
                <a:spcPct val="0"/>
              </a:spcBef>
            </a:pPr>
            <a:r>
              <a:rPr lang="en-US" sz="4784">
                <a:solidFill>
                  <a:srgbClr val="FDFDFD"/>
                </a:solidFill>
                <a:latin typeface="Montserrat"/>
                <a:ea typeface="Montserrat"/>
                <a:cs typeface="Montserrat"/>
                <a:sym typeface="Montserrat"/>
              </a:rPr>
              <a:t>04</a:t>
            </a:r>
          </a:p>
        </p:txBody>
      </p:sp>
      <p:grpSp>
        <p:nvGrpSpPr>
          <p:cNvPr name="Group 21" id="21"/>
          <p:cNvGrpSpPr/>
          <p:nvPr/>
        </p:nvGrpSpPr>
        <p:grpSpPr>
          <a:xfrm rot="0">
            <a:off x="7905455" y="2656032"/>
            <a:ext cx="373607" cy="373607"/>
            <a:chOff x="0" y="0"/>
            <a:chExt cx="812800" cy="812800"/>
          </a:xfrm>
        </p:grpSpPr>
        <p:sp>
          <p:nvSpPr>
            <p:cNvPr name="Freeform 22" id="2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sp>
        <p:sp>
          <p:nvSpPr>
            <p:cNvPr name="TextBox 23" id="23"/>
            <p:cNvSpPr txBox="true"/>
            <p:nvPr/>
          </p:nvSpPr>
          <p:spPr>
            <a:xfrm>
              <a:off x="76200" y="28575"/>
              <a:ext cx="660400" cy="708025"/>
            </a:xfrm>
            <a:prstGeom prst="rect">
              <a:avLst/>
            </a:prstGeom>
          </p:spPr>
          <p:txBody>
            <a:bodyPr anchor="ctr" rtlCol="false" tIns="0" lIns="0" bIns="0" rIns="0"/>
            <a:lstStyle/>
            <a:p>
              <a:pPr algn="ctr">
                <a:lnSpc>
                  <a:spcPts val="3640"/>
                </a:lnSpc>
              </a:pPr>
            </a:p>
          </p:txBody>
        </p:sp>
      </p:grpSp>
      <p:grpSp>
        <p:nvGrpSpPr>
          <p:cNvPr name="Group 24" id="24"/>
          <p:cNvGrpSpPr/>
          <p:nvPr/>
        </p:nvGrpSpPr>
        <p:grpSpPr>
          <a:xfrm rot="0">
            <a:off x="8315313" y="4180490"/>
            <a:ext cx="373607" cy="373607"/>
            <a:chOff x="0" y="0"/>
            <a:chExt cx="812800" cy="812800"/>
          </a:xfrm>
        </p:grpSpPr>
        <p:sp>
          <p:nvSpPr>
            <p:cNvPr name="Freeform 25" id="2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sp>
        <p:sp>
          <p:nvSpPr>
            <p:cNvPr name="TextBox 26" id="26"/>
            <p:cNvSpPr txBox="true"/>
            <p:nvPr/>
          </p:nvSpPr>
          <p:spPr>
            <a:xfrm>
              <a:off x="76200" y="28575"/>
              <a:ext cx="660400" cy="708025"/>
            </a:xfrm>
            <a:prstGeom prst="rect">
              <a:avLst/>
            </a:prstGeom>
          </p:spPr>
          <p:txBody>
            <a:bodyPr anchor="ctr" rtlCol="false" tIns="0" lIns="0" bIns="0" rIns="0"/>
            <a:lstStyle/>
            <a:p>
              <a:pPr algn="ctr">
                <a:lnSpc>
                  <a:spcPts val="3640"/>
                </a:lnSpc>
              </a:pPr>
            </a:p>
          </p:txBody>
        </p:sp>
      </p:grpSp>
      <p:grpSp>
        <p:nvGrpSpPr>
          <p:cNvPr name="Group 27" id="27"/>
          <p:cNvGrpSpPr/>
          <p:nvPr/>
        </p:nvGrpSpPr>
        <p:grpSpPr>
          <a:xfrm rot="0">
            <a:off x="7944228" y="7402839"/>
            <a:ext cx="373607" cy="373607"/>
            <a:chOff x="0" y="0"/>
            <a:chExt cx="812800" cy="812800"/>
          </a:xfrm>
        </p:grpSpPr>
        <p:sp>
          <p:nvSpPr>
            <p:cNvPr name="Freeform 28" id="2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sp>
        <p:sp>
          <p:nvSpPr>
            <p:cNvPr name="TextBox 29" id="29"/>
            <p:cNvSpPr txBox="true"/>
            <p:nvPr/>
          </p:nvSpPr>
          <p:spPr>
            <a:xfrm>
              <a:off x="76200" y="28575"/>
              <a:ext cx="660400" cy="708025"/>
            </a:xfrm>
            <a:prstGeom prst="rect">
              <a:avLst/>
            </a:prstGeom>
          </p:spPr>
          <p:txBody>
            <a:bodyPr anchor="ctr" rtlCol="false" tIns="0" lIns="0" bIns="0" rIns="0"/>
            <a:lstStyle/>
            <a:p>
              <a:pPr algn="ctr">
                <a:lnSpc>
                  <a:spcPts val="3640"/>
                </a:lnSpc>
              </a:pPr>
            </a:p>
          </p:txBody>
        </p:sp>
      </p:grpSp>
      <p:grpSp>
        <p:nvGrpSpPr>
          <p:cNvPr name="Group 30" id="30"/>
          <p:cNvGrpSpPr/>
          <p:nvPr/>
        </p:nvGrpSpPr>
        <p:grpSpPr>
          <a:xfrm rot="0">
            <a:off x="8309460" y="5760481"/>
            <a:ext cx="373607" cy="373607"/>
            <a:chOff x="0" y="0"/>
            <a:chExt cx="812800" cy="812800"/>
          </a:xfrm>
        </p:grpSpPr>
        <p:sp>
          <p:nvSpPr>
            <p:cNvPr name="Freeform 31" id="3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sp>
        <p:sp>
          <p:nvSpPr>
            <p:cNvPr name="TextBox 32" id="32"/>
            <p:cNvSpPr txBox="true"/>
            <p:nvPr/>
          </p:nvSpPr>
          <p:spPr>
            <a:xfrm>
              <a:off x="76200" y="28575"/>
              <a:ext cx="660400" cy="708025"/>
            </a:xfrm>
            <a:prstGeom prst="rect">
              <a:avLst/>
            </a:prstGeom>
          </p:spPr>
          <p:txBody>
            <a:bodyPr anchor="ctr" rtlCol="false" tIns="0" lIns="0" bIns="0" rIns="0"/>
            <a:lstStyle/>
            <a:p>
              <a:pPr algn="ctr">
                <a:lnSpc>
                  <a:spcPts val="3640"/>
                </a:lnSpc>
              </a:pPr>
            </a:p>
          </p:txBody>
        </p:sp>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14517814" y="-315404"/>
            <a:ext cx="3964281" cy="10917809"/>
            <a:chOff x="0" y="0"/>
            <a:chExt cx="1044090" cy="2875472"/>
          </a:xfrm>
        </p:grpSpPr>
        <p:sp>
          <p:nvSpPr>
            <p:cNvPr name="Freeform 3" id="3"/>
            <p:cNvSpPr/>
            <p:nvPr/>
          </p:nvSpPr>
          <p:spPr>
            <a:xfrm flipH="false" flipV="false" rot="0">
              <a:off x="0" y="0"/>
              <a:ext cx="1044090" cy="2875472"/>
            </a:xfrm>
            <a:custGeom>
              <a:avLst/>
              <a:gdLst/>
              <a:ahLst/>
              <a:cxnLst/>
              <a:rect r="r" b="b" t="t" l="l"/>
              <a:pathLst>
                <a:path h="2875472" w="1044090">
                  <a:moveTo>
                    <a:pt x="0" y="0"/>
                  </a:moveTo>
                  <a:lnTo>
                    <a:pt x="1044090" y="0"/>
                  </a:lnTo>
                  <a:lnTo>
                    <a:pt x="1044090" y="2875472"/>
                  </a:lnTo>
                  <a:lnTo>
                    <a:pt x="0" y="2875472"/>
                  </a:lnTo>
                  <a:close/>
                </a:path>
              </a:pathLst>
            </a:custGeom>
            <a:solidFill>
              <a:srgbClr val="145DA0"/>
            </a:solidFill>
            <a:ln cap="sq">
              <a:noFill/>
              <a:prstDash val="solid"/>
              <a:miter/>
            </a:ln>
          </p:spPr>
        </p:sp>
        <p:sp>
          <p:nvSpPr>
            <p:cNvPr name="TextBox 4" id="4"/>
            <p:cNvSpPr txBox="true"/>
            <p:nvPr/>
          </p:nvSpPr>
          <p:spPr>
            <a:xfrm>
              <a:off x="0" y="-38100"/>
              <a:ext cx="1044090" cy="2913572"/>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5" id="5"/>
          <p:cNvGrpSpPr/>
          <p:nvPr/>
        </p:nvGrpSpPr>
        <p:grpSpPr>
          <a:xfrm rot="0">
            <a:off x="-1867766" y="-1614217"/>
            <a:ext cx="3735531" cy="3735531"/>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5400000">
            <a:off x="2912435" y="3472452"/>
            <a:ext cx="510937" cy="453341"/>
          </a:xfrm>
          <a:custGeom>
            <a:avLst/>
            <a:gdLst/>
            <a:ahLst/>
            <a:cxnLst/>
            <a:rect r="r" b="b" t="t" l="l"/>
            <a:pathLst>
              <a:path h="453341" w="510937">
                <a:moveTo>
                  <a:pt x="0" y="0"/>
                </a:moveTo>
                <a:lnTo>
                  <a:pt x="510937" y="0"/>
                </a:lnTo>
                <a:lnTo>
                  <a:pt x="510937" y="453341"/>
                </a:lnTo>
                <a:lnTo>
                  <a:pt x="0" y="45334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5400000">
            <a:off x="2912435" y="4097959"/>
            <a:ext cx="510937" cy="453341"/>
          </a:xfrm>
          <a:custGeom>
            <a:avLst/>
            <a:gdLst/>
            <a:ahLst/>
            <a:cxnLst/>
            <a:rect r="r" b="b" t="t" l="l"/>
            <a:pathLst>
              <a:path h="453341" w="510937">
                <a:moveTo>
                  <a:pt x="0" y="0"/>
                </a:moveTo>
                <a:lnTo>
                  <a:pt x="510937" y="0"/>
                </a:lnTo>
                <a:lnTo>
                  <a:pt x="510937" y="453341"/>
                </a:lnTo>
                <a:lnTo>
                  <a:pt x="0" y="45334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5400000">
            <a:off x="2912435" y="4723196"/>
            <a:ext cx="510937" cy="453341"/>
          </a:xfrm>
          <a:custGeom>
            <a:avLst/>
            <a:gdLst/>
            <a:ahLst/>
            <a:cxnLst/>
            <a:rect r="r" b="b" t="t" l="l"/>
            <a:pathLst>
              <a:path h="453341" w="510937">
                <a:moveTo>
                  <a:pt x="0" y="0"/>
                </a:moveTo>
                <a:lnTo>
                  <a:pt x="510937" y="0"/>
                </a:lnTo>
                <a:lnTo>
                  <a:pt x="510937" y="453341"/>
                </a:lnTo>
                <a:lnTo>
                  <a:pt x="0" y="45334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1" id="11"/>
          <p:cNvSpPr/>
          <p:nvPr/>
        </p:nvSpPr>
        <p:spPr>
          <a:xfrm flipH="false" flipV="false" rot="5400000">
            <a:off x="2912435" y="5348703"/>
            <a:ext cx="510937" cy="453341"/>
          </a:xfrm>
          <a:custGeom>
            <a:avLst/>
            <a:gdLst/>
            <a:ahLst/>
            <a:cxnLst/>
            <a:rect r="r" b="b" t="t" l="l"/>
            <a:pathLst>
              <a:path h="453341" w="510937">
                <a:moveTo>
                  <a:pt x="0" y="0"/>
                </a:moveTo>
                <a:lnTo>
                  <a:pt x="510937" y="0"/>
                </a:lnTo>
                <a:lnTo>
                  <a:pt x="510937" y="453340"/>
                </a:lnTo>
                <a:lnTo>
                  <a:pt x="0" y="45334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2" id="12"/>
          <p:cNvSpPr/>
          <p:nvPr/>
        </p:nvSpPr>
        <p:spPr>
          <a:xfrm flipH="false" flipV="false" rot="5400000">
            <a:off x="2912435" y="5973940"/>
            <a:ext cx="510937" cy="453341"/>
          </a:xfrm>
          <a:custGeom>
            <a:avLst/>
            <a:gdLst/>
            <a:ahLst/>
            <a:cxnLst/>
            <a:rect r="r" b="b" t="t" l="l"/>
            <a:pathLst>
              <a:path h="453341" w="510937">
                <a:moveTo>
                  <a:pt x="0" y="0"/>
                </a:moveTo>
                <a:lnTo>
                  <a:pt x="510937" y="0"/>
                </a:lnTo>
                <a:lnTo>
                  <a:pt x="510937" y="453341"/>
                </a:lnTo>
                <a:lnTo>
                  <a:pt x="0" y="45334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3" id="13"/>
          <p:cNvSpPr/>
          <p:nvPr/>
        </p:nvSpPr>
        <p:spPr>
          <a:xfrm flipH="false" flipV="false" rot="5400000">
            <a:off x="2912435" y="6599447"/>
            <a:ext cx="510937" cy="453341"/>
          </a:xfrm>
          <a:custGeom>
            <a:avLst/>
            <a:gdLst/>
            <a:ahLst/>
            <a:cxnLst/>
            <a:rect r="r" b="b" t="t" l="l"/>
            <a:pathLst>
              <a:path h="453341" w="510937">
                <a:moveTo>
                  <a:pt x="0" y="0"/>
                </a:moveTo>
                <a:lnTo>
                  <a:pt x="510937" y="0"/>
                </a:lnTo>
                <a:lnTo>
                  <a:pt x="510937" y="453340"/>
                </a:lnTo>
                <a:lnTo>
                  <a:pt x="0" y="45334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4" id="14"/>
          <p:cNvSpPr/>
          <p:nvPr/>
        </p:nvSpPr>
        <p:spPr>
          <a:xfrm flipH="false" flipV="false" rot="5400000">
            <a:off x="2912435" y="7224684"/>
            <a:ext cx="510937" cy="453341"/>
          </a:xfrm>
          <a:custGeom>
            <a:avLst/>
            <a:gdLst/>
            <a:ahLst/>
            <a:cxnLst/>
            <a:rect r="r" b="b" t="t" l="l"/>
            <a:pathLst>
              <a:path h="453341" w="510937">
                <a:moveTo>
                  <a:pt x="0" y="0"/>
                </a:moveTo>
                <a:lnTo>
                  <a:pt x="510937" y="0"/>
                </a:lnTo>
                <a:lnTo>
                  <a:pt x="510937" y="453340"/>
                </a:lnTo>
                <a:lnTo>
                  <a:pt x="0" y="45334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5" id="15"/>
          <p:cNvSpPr/>
          <p:nvPr/>
        </p:nvSpPr>
        <p:spPr>
          <a:xfrm flipH="false" flipV="false" rot="5400000">
            <a:off x="2912435" y="7850190"/>
            <a:ext cx="510937" cy="453341"/>
          </a:xfrm>
          <a:custGeom>
            <a:avLst/>
            <a:gdLst/>
            <a:ahLst/>
            <a:cxnLst/>
            <a:rect r="r" b="b" t="t" l="l"/>
            <a:pathLst>
              <a:path h="453341" w="510937">
                <a:moveTo>
                  <a:pt x="0" y="0"/>
                </a:moveTo>
                <a:lnTo>
                  <a:pt x="510937" y="0"/>
                </a:lnTo>
                <a:lnTo>
                  <a:pt x="510937" y="453341"/>
                </a:lnTo>
                <a:lnTo>
                  <a:pt x="0" y="45334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6" id="16"/>
          <p:cNvSpPr/>
          <p:nvPr/>
        </p:nvSpPr>
        <p:spPr>
          <a:xfrm flipH="false" flipV="false" rot="0">
            <a:off x="12273014" y="1234040"/>
            <a:ext cx="6014986" cy="7098289"/>
          </a:xfrm>
          <a:custGeom>
            <a:avLst/>
            <a:gdLst/>
            <a:ahLst/>
            <a:cxnLst/>
            <a:rect r="r" b="b" t="t" l="l"/>
            <a:pathLst>
              <a:path h="7098289" w="6014986">
                <a:moveTo>
                  <a:pt x="0" y="0"/>
                </a:moveTo>
                <a:lnTo>
                  <a:pt x="6014986" y="0"/>
                </a:lnTo>
                <a:lnTo>
                  <a:pt x="6014986" y="7098289"/>
                </a:lnTo>
                <a:lnTo>
                  <a:pt x="0" y="7098289"/>
                </a:lnTo>
                <a:lnTo>
                  <a:pt x="0" y="0"/>
                </a:lnTo>
                <a:close/>
              </a:path>
            </a:pathLst>
          </a:custGeom>
          <a:blipFill>
            <a:blip r:embed="rId4"/>
            <a:stretch>
              <a:fillRect l="-37103" t="0" r="-40233" b="0"/>
            </a:stretch>
          </a:blipFill>
        </p:spPr>
      </p:sp>
      <p:sp>
        <p:nvSpPr>
          <p:cNvPr name="TextBox 17" id="17"/>
          <p:cNvSpPr txBox="true"/>
          <p:nvPr/>
        </p:nvSpPr>
        <p:spPr>
          <a:xfrm rot="0">
            <a:off x="2067758" y="868612"/>
            <a:ext cx="9528981" cy="1127242"/>
          </a:xfrm>
          <a:prstGeom prst="rect">
            <a:avLst/>
          </a:prstGeom>
        </p:spPr>
        <p:txBody>
          <a:bodyPr anchor="t" rtlCol="false" tIns="0" lIns="0" bIns="0" rIns="0">
            <a:spAutoFit/>
          </a:bodyPr>
          <a:lstStyle/>
          <a:p>
            <a:pPr algn="l">
              <a:lnSpc>
                <a:spcPts val="9268"/>
              </a:lnSpc>
              <a:spcBef>
                <a:spcPct val="0"/>
              </a:spcBef>
            </a:pPr>
            <a:r>
              <a:rPr lang="en-US" b="true" sz="6620">
                <a:solidFill>
                  <a:srgbClr val="051D40"/>
                </a:solidFill>
                <a:latin typeface="Montserrat Bold"/>
                <a:ea typeface="Montserrat Bold"/>
                <a:cs typeface="Montserrat Bold"/>
                <a:sym typeface="Montserrat Bold"/>
              </a:rPr>
              <a:t>Các chức năng chính</a:t>
            </a:r>
          </a:p>
        </p:txBody>
      </p:sp>
      <p:sp>
        <p:nvSpPr>
          <p:cNvPr name="TextBox 18" id="18"/>
          <p:cNvSpPr txBox="true"/>
          <p:nvPr/>
        </p:nvSpPr>
        <p:spPr>
          <a:xfrm rot="0">
            <a:off x="3663160" y="3397227"/>
            <a:ext cx="3773019" cy="518066"/>
          </a:xfrm>
          <a:prstGeom prst="rect">
            <a:avLst/>
          </a:prstGeom>
        </p:spPr>
        <p:txBody>
          <a:bodyPr anchor="t" rtlCol="false" tIns="0" lIns="0" bIns="0" rIns="0">
            <a:spAutoFit/>
          </a:bodyPr>
          <a:lstStyle/>
          <a:p>
            <a:pPr algn="l">
              <a:lnSpc>
                <a:spcPts val="3995"/>
              </a:lnSpc>
              <a:spcBef>
                <a:spcPct val="0"/>
              </a:spcBef>
            </a:pPr>
            <a:r>
              <a:rPr lang="en-US" sz="2853" spc="-57">
                <a:solidFill>
                  <a:srgbClr val="051D40"/>
                </a:solidFill>
                <a:latin typeface="Poppins"/>
                <a:ea typeface="Poppins"/>
                <a:cs typeface="Poppins"/>
                <a:sym typeface="Poppins"/>
              </a:rPr>
              <a:t>Đăng kí, Đăng nhập</a:t>
            </a:r>
          </a:p>
        </p:txBody>
      </p:sp>
      <p:sp>
        <p:nvSpPr>
          <p:cNvPr name="TextBox 19" id="19"/>
          <p:cNvSpPr txBox="true"/>
          <p:nvPr/>
        </p:nvSpPr>
        <p:spPr>
          <a:xfrm rot="0">
            <a:off x="8483149" y="3397227"/>
            <a:ext cx="660851" cy="518066"/>
          </a:xfrm>
          <a:prstGeom prst="rect">
            <a:avLst/>
          </a:prstGeom>
        </p:spPr>
        <p:txBody>
          <a:bodyPr anchor="t" rtlCol="false" tIns="0" lIns="0" bIns="0" rIns="0">
            <a:spAutoFit/>
          </a:bodyPr>
          <a:lstStyle/>
          <a:p>
            <a:pPr algn="r">
              <a:lnSpc>
                <a:spcPts val="3995"/>
              </a:lnSpc>
              <a:spcBef>
                <a:spcPct val="0"/>
              </a:spcBef>
            </a:pPr>
            <a:r>
              <a:rPr lang="en-US" sz="2853" spc="-57">
                <a:solidFill>
                  <a:srgbClr val="051D40"/>
                </a:solidFill>
                <a:latin typeface="Poppins"/>
                <a:ea typeface="Poppins"/>
                <a:cs typeface="Poppins"/>
                <a:sym typeface="Poppins"/>
              </a:rPr>
              <a:t>01</a:t>
            </a:r>
          </a:p>
        </p:txBody>
      </p:sp>
      <p:sp>
        <p:nvSpPr>
          <p:cNvPr name="TextBox 20" id="20"/>
          <p:cNvSpPr txBox="true"/>
          <p:nvPr/>
        </p:nvSpPr>
        <p:spPr>
          <a:xfrm rot="0">
            <a:off x="3663160" y="4022734"/>
            <a:ext cx="4143021" cy="518066"/>
          </a:xfrm>
          <a:prstGeom prst="rect">
            <a:avLst/>
          </a:prstGeom>
        </p:spPr>
        <p:txBody>
          <a:bodyPr anchor="t" rtlCol="false" tIns="0" lIns="0" bIns="0" rIns="0">
            <a:spAutoFit/>
          </a:bodyPr>
          <a:lstStyle/>
          <a:p>
            <a:pPr algn="l">
              <a:lnSpc>
                <a:spcPts val="3995"/>
              </a:lnSpc>
              <a:spcBef>
                <a:spcPct val="0"/>
              </a:spcBef>
            </a:pPr>
            <a:r>
              <a:rPr lang="en-US" sz="2853" spc="-57">
                <a:solidFill>
                  <a:srgbClr val="051D40"/>
                </a:solidFill>
                <a:latin typeface="Poppins"/>
                <a:ea typeface="Poppins"/>
                <a:cs typeface="Poppins"/>
                <a:sym typeface="Poppins"/>
              </a:rPr>
              <a:t>Trang tin tức</a:t>
            </a:r>
          </a:p>
        </p:txBody>
      </p:sp>
      <p:sp>
        <p:nvSpPr>
          <p:cNvPr name="TextBox 21" id="21"/>
          <p:cNvSpPr txBox="true"/>
          <p:nvPr/>
        </p:nvSpPr>
        <p:spPr>
          <a:xfrm rot="0">
            <a:off x="8483149" y="4022734"/>
            <a:ext cx="660851" cy="518066"/>
          </a:xfrm>
          <a:prstGeom prst="rect">
            <a:avLst/>
          </a:prstGeom>
        </p:spPr>
        <p:txBody>
          <a:bodyPr anchor="t" rtlCol="false" tIns="0" lIns="0" bIns="0" rIns="0">
            <a:spAutoFit/>
          </a:bodyPr>
          <a:lstStyle/>
          <a:p>
            <a:pPr algn="r">
              <a:lnSpc>
                <a:spcPts val="3995"/>
              </a:lnSpc>
              <a:spcBef>
                <a:spcPct val="0"/>
              </a:spcBef>
            </a:pPr>
            <a:r>
              <a:rPr lang="en-US" sz="2853" spc="-57">
                <a:solidFill>
                  <a:srgbClr val="051D40"/>
                </a:solidFill>
                <a:latin typeface="Poppins"/>
                <a:ea typeface="Poppins"/>
                <a:cs typeface="Poppins"/>
                <a:sym typeface="Poppins"/>
              </a:rPr>
              <a:t>02</a:t>
            </a:r>
          </a:p>
        </p:txBody>
      </p:sp>
      <p:sp>
        <p:nvSpPr>
          <p:cNvPr name="TextBox 22" id="22"/>
          <p:cNvSpPr txBox="true"/>
          <p:nvPr/>
        </p:nvSpPr>
        <p:spPr>
          <a:xfrm rot="0">
            <a:off x="3663160" y="4647971"/>
            <a:ext cx="4652520" cy="518066"/>
          </a:xfrm>
          <a:prstGeom prst="rect">
            <a:avLst/>
          </a:prstGeom>
        </p:spPr>
        <p:txBody>
          <a:bodyPr anchor="t" rtlCol="false" tIns="0" lIns="0" bIns="0" rIns="0">
            <a:spAutoFit/>
          </a:bodyPr>
          <a:lstStyle/>
          <a:p>
            <a:pPr algn="l">
              <a:lnSpc>
                <a:spcPts val="3995"/>
              </a:lnSpc>
              <a:spcBef>
                <a:spcPct val="0"/>
              </a:spcBef>
            </a:pPr>
            <a:r>
              <a:rPr lang="en-US" sz="2853" spc="-57">
                <a:solidFill>
                  <a:srgbClr val="051D40"/>
                </a:solidFill>
                <a:latin typeface="Poppins"/>
                <a:ea typeface="Poppins"/>
                <a:cs typeface="Poppins"/>
                <a:sym typeface="Poppins"/>
              </a:rPr>
              <a:t>Trang liên hệ</a:t>
            </a:r>
          </a:p>
        </p:txBody>
      </p:sp>
      <p:sp>
        <p:nvSpPr>
          <p:cNvPr name="TextBox 23" id="23"/>
          <p:cNvSpPr txBox="true"/>
          <p:nvPr/>
        </p:nvSpPr>
        <p:spPr>
          <a:xfrm rot="0">
            <a:off x="8483149" y="4647971"/>
            <a:ext cx="660851" cy="518066"/>
          </a:xfrm>
          <a:prstGeom prst="rect">
            <a:avLst/>
          </a:prstGeom>
        </p:spPr>
        <p:txBody>
          <a:bodyPr anchor="t" rtlCol="false" tIns="0" lIns="0" bIns="0" rIns="0">
            <a:spAutoFit/>
          </a:bodyPr>
          <a:lstStyle/>
          <a:p>
            <a:pPr algn="r">
              <a:lnSpc>
                <a:spcPts val="3995"/>
              </a:lnSpc>
              <a:spcBef>
                <a:spcPct val="0"/>
              </a:spcBef>
            </a:pPr>
            <a:r>
              <a:rPr lang="en-US" sz="2853" spc="-57">
                <a:solidFill>
                  <a:srgbClr val="051D40"/>
                </a:solidFill>
                <a:latin typeface="Poppins"/>
                <a:ea typeface="Poppins"/>
                <a:cs typeface="Poppins"/>
                <a:sym typeface="Poppins"/>
              </a:rPr>
              <a:t>03</a:t>
            </a:r>
          </a:p>
        </p:txBody>
      </p:sp>
      <p:sp>
        <p:nvSpPr>
          <p:cNvPr name="TextBox 24" id="24"/>
          <p:cNvSpPr txBox="true"/>
          <p:nvPr/>
        </p:nvSpPr>
        <p:spPr>
          <a:xfrm rot="0">
            <a:off x="3663160" y="5273478"/>
            <a:ext cx="4397771" cy="518066"/>
          </a:xfrm>
          <a:prstGeom prst="rect">
            <a:avLst/>
          </a:prstGeom>
        </p:spPr>
        <p:txBody>
          <a:bodyPr anchor="t" rtlCol="false" tIns="0" lIns="0" bIns="0" rIns="0">
            <a:spAutoFit/>
          </a:bodyPr>
          <a:lstStyle/>
          <a:p>
            <a:pPr algn="l">
              <a:lnSpc>
                <a:spcPts val="3995"/>
              </a:lnSpc>
              <a:spcBef>
                <a:spcPct val="0"/>
              </a:spcBef>
            </a:pPr>
            <a:r>
              <a:rPr lang="en-US" sz="2853" spc="-57">
                <a:solidFill>
                  <a:srgbClr val="051D40"/>
                </a:solidFill>
                <a:latin typeface="Poppins"/>
                <a:ea typeface="Poppins"/>
                <a:cs typeface="Poppins"/>
                <a:sym typeface="Poppins"/>
              </a:rPr>
              <a:t>Cập nhật thông tin</a:t>
            </a:r>
          </a:p>
        </p:txBody>
      </p:sp>
      <p:sp>
        <p:nvSpPr>
          <p:cNvPr name="TextBox 25" id="25"/>
          <p:cNvSpPr txBox="true"/>
          <p:nvPr/>
        </p:nvSpPr>
        <p:spPr>
          <a:xfrm rot="0">
            <a:off x="8483149" y="5273478"/>
            <a:ext cx="660851" cy="518066"/>
          </a:xfrm>
          <a:prstGeom prst="rect">
            <a:avLst/>
          </a:prstGeom>
        </p:spPr>
        <p:txBody>
          <a:bodyPr anchor="t" rtlCol="false" tIns="0" lIns="0" bIns="0" rIns="0">
            <a:spAutoFit/>
          </a:bodyPr>
          <a:lstStyle/>
          <a:p>
            <a:pPr algn="r">
              <a:lnSpc>
                <a:spcPts val="3995"/>
              </a:lnSpc>
              <a:spcBef>
                <a:spcPct val="0"/>
              </a:spcBef>
            </a:pPr>
            <a:r>
              <a:rPr lang="en-US" sz="2853" spc="-57">
                <a:solidFill>
                  <a:srgbClr val="051D40"/>
                </a:solidFill>
                <a:latin typeface="Poppins"/>
                <a:ea typeface="Poppins"/>
                <a:cs typeface="Poppins"/>
                <a:sym typeface="Poppins"/>
              </a:rPr>
              <a:t>04</a:t>
            </a:r>
          </a:p>
        </p:txBody>
      </p:sp>
      <p:sp>
        <p:nvSpPr>
          <p:cNvPr name="TextBox 26" id="26"/>
          <p:cNvSpPr txBox="true"/>
          <p:nvPr/>
        </p:nvSpPr>
        <p:spPr>
          <a:xfrm rot="0">
            <a:off x="3663160" y="5898715"/>
            <a:ext cx="4579735" cy="518066"/>
          </a:xfrm>
          <a:prstGeom prst="rect">
            <a:avLst/>
          </a:prstGeom>
        </p:spPr>
        <p:txBody>
          <a:bodyPr anchor="t" rtlCol="false" tIns="0" lIns="0" bIns="0" rIns="0">
            <a:spAutoFit/>
          </a:bodyPr>
          <a:lstStyle/>
          <a:p>
            <a:pPr algn="l">
              <a:lnSpc>
                <a:spcPts val="3995"/>
              </a:lnSpc>
              <a:spcBef>
                <a:spcPct val="0"/>
              </a:spcBef>
            </a:pPr>
            <a:r>
              <a:rPr lang="en-US" sz="2853" spc="-57">
                <a:solidFill>
                  <a:srgbClr val="051D40"/>
                </a:solidFill>
                <a:latin typeface="Poppins"/>
                <a:ea typeface="Poppins"/>
                <a:cs typeface="Poppins"/>
                <a:sym typeface="Poppins"/>
              </a:rPr>
              <a:t>Tư vấn khách hàng</a:t>
            </a:r>
          </a:p>
        </p:txBody>
      </p:sp>
      <p:sp>
        <p:nvSpPr>
          <p:cNvPr name="TextBox 27" id="27"/>
          <p:cNvSpPr txBox="true"/>
          <p:nvPr/>
        </p:nvSpPr>
        <p:spPr>
          <a:xfrm rot="0">
            <a:off x="8483149" y="5898715"/>
            <a:ext cx="660851" cy="518066"/>
          </a:xfrm>
          <a:prstGeom prst="rect">
            <a:avLst/>
          </a:prstGeom>
        </p:spPr>
        <p:txBody>
          <a:bodyPr anchor="t" rtlCol="false" tIns="0" lIns="0" bIns="0" rIns="0">
            <a:spAutoFit/>
          </a:bodyPr>
          <a:lstStyle/>
          <a:p>
            <a:pPr algn="r">
              <a:lnSpc>
                <a:spcPts val="3995"/>
              </a:lnSpc>
              <a:spcBef>
                <a:spcPct val="0"/>
              </a:spcBef>
            </a:pPr>
            <a:r>
              <a:rPr lang="en-US" sz="2853" spc="-57">
                <a:solidFill>
                  <a:srgbClr val="051D40"/>
                </a:solidFill>
                <a:latin typeface="Poppins"/>
                <a:ea typeface="Poppins"/>
                <a:cs typeface="Poppins"/>
                <a:sym typeface="Poppins"/>
              </a:rPr>
              <a:t>05</a:t>
            </a:r>
          </a:p>
        </p:txBody>
      </p:sp>
      <p:sp>
        <p:nvSpPr>
          <p:cNvPr name="TextBox 28" id="28"/>
          <p:cNvSpPr txBox="true"/>
          <p:nvPr/>
        </p:nvSpPr>
        <p:spPr>
          <a:xfrm rot="0">
            <a:off x="3663160" y="6524221"/>
            <a:ext cx="4397771" cy="518066"/>
          </a:xfrm>
          <a:prstGeom prst="rect">
            <a:avLst/>
          </a:prstGeom>
        </p:spPr>
        <p:txBody>
          <a:bodyPr anchor="t" rtlCol="false" tIns="0" lIns="0" bIns="0" rIns="0">
            <a:spAutoFit/>
          </a:bodyPr>
          <a:lstStyle/>
          <a:p>
            <a:pPr algn="l">
              <a:lnSpc>
                <a:spcPts val="3995"/>
              </a:lnSpc>
              <a:spcBef>
                <a:spcPct val="0"/>
              </a:spcBef>
            </a:pPr>
            <a:r>
              <a:rPr lang="en-US" sz="2853" spc="-57">
                <a:solidFill>
                  <a:srgbClr val="051D40"/>
                </a:solidFill>
                <a:latin typeface="Poppins"/>
                <a:ea typeface="Poppins"/>
                <a:cs typeface="Poppins"/>
                <a:sym typeface="Poppins"/>
              </a:rPr>
              <a:t>Thêm loại danh mục</a:t>
            </a:r>
          </a:p>
        </p:txBody>
      </p:sp>
      <p:sp>
        <p:nvSpPr>
          <p:cNvPr name="TextBox 29" id="29"/>
          <p:cNvSpPr txBox="true"/>
          <p:nvPr/>
        </p:nvSpPr>
        <p:spPr>
          <a:xfrm rot="0">
            <a:off x="8483149" y="6524221"/>
            <a:ext cx="660851" cy="518066"/>
          </a:xfrm>
          <a:prstGeom prst="rect">
            <a:avLst/>
          </a:prstGeom>
        </p:spPr>
        <p:txBody>
          <a:bodyPr anchor="t" rtlCol="false" tIns="0" lIns="0" bIns="0" rIns="0">
            <a:spAutoFit/>
          </a:bodyPr>
          <a:lstStyle/>
          <a:p>
            <a:pPr algn="r">
              <a:lnSpc>
                <a:spcPts val="3995"/>
              </a:lnSpc>
              <a:spcBef>
                <a:spcPct val="0"/>
              </a:spcBef>
            </a:pPr>
            <a:r>
              <a:rPr lang="en-US" sz="2853" spc="-57">
                <a:solidFill>
                  <a:srgbClr val="051D40"/>
                </a:solidFill>
                <a:latin typeface="Poppins"/>
                <a:ea typeface="Poppins"/>
                <a:cs typeface="Poppins"/>
                <a:sym typeface="Poppins"/>
              </a:rPr>
              <a:t>06</a:t>
            </a:r>
          </a:p>
        </p:txBody>
      </p:sp>
      <p:sp>
        <p:nvSpPr>
          <p:cNvPr name="TextBox 30" id="30"/>
          <p:cNvSpPr txBox="true"/>
          <p:nvPr/>
        </p:nvSpPr>
        <p:spPr>
          <a:xfrm rot="0">
            <a:off x="3663160" y="7149458"/>
            <a:ext cx="4579735" cy="518066"/>
          </a:xfrm>
          <a:prstGeom prst="rect">
            <a:avLst/>
          </a:prstGeom>
        </p:spPr>
        <p:txBody>
          <a:bodyPr anchor="t" rtlCol="false" tIns="0" lIns="0" bIns="0" rIns="0">
            <a:spAutoFit/>
          </a:bodyPr>
          <a:lstStyle/>
          <a:p>
            <a:pPr algn="l">
              <a:lnSpc>
                <a:spcPts val="3995"/>
              </a:lnSpc>
              <a:spcBef>
                <a:spcPct val="0"/>
              </a:spcBef>
            </a:pPr>
            <a:r>
              <a:rPr lang="en-US" sz="2853" spc="-57">
                <a:solidFill>
                  <a:srgbClr val="051D40"/>
                </a:solidFill>
                <a:latin typeface="Poppins"/>
                <a:ea typeface="Poppins"/>
                <a:cs typeface="Poppins"/>
                <a:sym typeface="Poppins"/>
              </a:rPr>
              <a:t>Tư vấn bất động sản</a:t>
            </a:r>
          </a:p>
        </p:txBody>
      </p:sp>
      <p:sp>
        <p:nvSpPr>
          <p:cNvPr name="TextBox 31" id="31"/>
          <p:cNvSpPr txBox="true"/>
          <p:nvPr/>
        </p:nvSpPr>
        <p:spPr>
          <a:xfrm rot="0">
            <a:off x="8483149" y="7149458"/>
            <a:ext cx="660851" cy="518066"/>
          </a:xfrm>
          <a:prstGeom prst="rect">
            <a:avLst/>
          </a:prstGeom>
        </p:spPr>
        <p:txBody>
          <a:bodyPr anchor="t" rtlCol="false" tIns="0" lIns="0" bIns="0" rIns="0">
            <a:spAutoFit/>
          </a:bodyPr>
          <a:lstStyle/>
          <a:p>
            <a:pPr algn="r">
              <a:lnSpc>
                <a:spcPts val="3995"/>
              </a:lnSpc>
              <a:spcBef>
                <a:spcPct val="0"/>
              </a:spcBef>
            </a:pPr>
            <a:r>
              <a:rPr lang="en-US" sz="2853" spc="-57">
                <a:solidFill>
                  <a:srgbClr val="051D40"/>
                </a:solidFill>
                <a:latin typeface="Poppins"/>
                <a:ea typeface="Poppins"/>
                <a:cs typeface="Poppins"/>
                <a:sym typeface="Poppins"/>
              </a:rPr>
              <a:t>07</a:t>
            </a:r>
          </a:p>
        </p:txBody>
      </p:sp>
      <p:sp>
        <p:nvSpPr>
          <p:cNvPr name="TextBox 32" id="32"/>
          <p:cNvSpPr txBox="true"/>
          <p:nvPr/>
        </p:nvSpPr>
        <p:spPr>
          <a:xfrm rot="0">
            <a:off x="3663160" y="7774965"/>
            <a:ext cx="4397771" cy="518066"/>
          </a:xfrm>
          <a:prstGeom prst="rect">
            <a:avLst/>
          </a:prstGeom>
        </p:spPr>
        <p:txBody>
          <a:bodyPr anchor="t" rtlCol="false" tIns="0" lIns="0" bIns="0" rIns="0">
            <a:spAutoFit/>
          </a:bodyPr>
          <a:lstStyle/>
          <a:p>
            <a:pPr algn="l">
              <a:lnSpc>
                <a:spcPts val="3995"/>
              </a:lnSpc>
              <a:spcBef>
                <a:spcPct val="0"/>
              </a:spcBef>
            </a:pPr>
            <a:r>
              <a:rPr lang="en-US" sz="2853" spc="-57">
                <a:solidFill>
                  <a:srgbClr val="051D40"/>
                </a:solidFill>
                <a:latin typeface="Poppins"/>
                <a:ea typeface="Poppins"/>
                <a:cs typeface="Poppins"/>
                <a:sym typeface="Poppins"/>
              </a:rPr>
              <a:t>Hot deals</a:t>
            </a:r>
          </a:p>
        </p:txBody>
      </p:sp>
      <p:sp>
        <p:nvSpPr>
          <p:cNvPr name="TextBox 33" id="33"/>
          <p:cNvSpPr txBox="true"/>
          <p:nvPr/>
        </p:nvSpPr>
        <p:spPr>
          <a:xfrm rot="0">
            <a:off x="8483149" y="7774965"/>
            <a:ext cx="660851" cy="518066"/>
          </a:xfrm>
          <a:prstGeom prst="rect">
            <a:avLst/>
          </a:prstGeom>
        </p:spPr>
        <p:txBody>
          <a:bodyPr anchor="t" rtlCol="false" tIns="0" lIns="0" bIns="0" rIns="0">
            <a:spAutoFit/>
          </a:bodyPr>
          <a:lstStyle/>
          <a:p>
            <a:pPr algn="r">
              <a:lnSpc>
                <a:spcPts val="3995"/>
              </a:lnSpc>
              <a:spcBef>
                <a:spcPct val="0"/>
              </a:spcBef>
            </a:pPr>
            <a:r>
              <a:rPr lang="en-US" sz="2853" spc="-57">
                <a:solidFill>
                  <a:srgbClr val="051D40"/>
                </a:solidFill>
                <a:latin typeface="Poppins"/>
                <a:ea typeface="Poppins"/>
                <a:cs typeface="Poppins"/>
                <a:sym typeface="Poppins"/>
              </a:rPr>
              <a:t>08</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145DA0"/>
        </a:solidFill>
      </p:bgPr>
    </p:bg>
    <p:spTree>
      <p:nvGrpSpPr>
        <p:cNvPr id="1" name=""/>
        <p:cNvGrpSpPr/>
        <p:nvPr/>
      </p:nvGrpSpPr>
      <p:grpSpPr>
        <a:xfrm>
          <a:off x="0" y="0"/>
          <a:ext cx="0" cy="0"/>
          <a:chOff x="0" y="0"/>
          <a:chExt cx="0" cy="0"/>
        </a:xfrm>
      </p:grpSpPr>
      <p:sp>
        <p:nvSpPr>
          <p:cNvPr name="Freeform 2" id="2"/>
          <p:cNvSpPr/>
          <p:nvPr/>
        </p:nvSpPr>
        <p:spPr>
          <a:xfrm flipH="false" flipV="false" rot="0">
            <a:off x="232204" y="7686324"/>
            <a:ext cx="9240815" cy="1153755"/>
          </a:xfrm>
          <a:custGeom>
            <a:avLst/>
            <a:gdLst/>
            <a:ahLst/>
            <a:cxnLst/>
            <a:rect r="r" b="b" t="t" l="l"/>
            <a:pathLst>
              <a:path h="1153755" w="9240815">
                <a:moveTo>
                  <a:pt x="0" y="0"/>
                </a:moveTo>
                <a:lnTo>
                  <a:pt x="9240815" y="0"/>
                </a:lnTo>
                <a:lnTo>
                  <a:pt x="9240815" y="1153755"/>
                </a:lnTo>
                <a:lnTo>
                  <a:pt x="0" y="1153755"/>
                </a:lnTo>
                <a:lnTo>
                  <a:pt x="0" y="0"/>
                </a:lnTo>
                <a:close/>
              </a:path>
            </a:pathLst>
          </a:custGeom>
          <a:blipFill>
            <a:blip r:embed="rId2"/>
            <a:stretch>
              <a:fillRect l="0" t="-29092" r="0" b="-29092"/>
            </a:stretch>
          </a:blipFill>
        </p:spPr>
      </p:sp>
      <p:sp>
        <p:nvSpPr>
          <p:cNvPr name="Freeform 3" id="3"/>
          <p:cNvSpPr/>
          <p:nvPr/>
        </p:nvSpPr>
        <p:spPr>
          <a:xfrm flipH="false" flipV="false" rot="0">
            <a:off x="3532079" y="7686324"/>
            <a:ext cx="12377380" cy="1153755"/>
          </a:xfrm>
          <a:custGeom>
            <a:avLst/>
            <a:gdLst/>
            <a:ahLst/>
            <a:cxnLst/>
            <a:rect r="r" b="b" t="t" l="l"/>
            <a:pathLst>
              <a:path h="1153755" w="12377380">
                <a:moveTo>
                  <a:pt x="0" y="0"/>
                </a:moveTo>
                <a:lnTo>
                  <a:pt x="12377381" y="0"/>
                </a:lnTo>
                <a:lnTo>
                  <a:pt x="12377381" y="1153755"/>
                </a:lnTo>
                <a:lnTo>
                  <a:pt x="0" y="1153755"/>
                </a:lnTo>
                <a:lnTo>
                  <a:pt x="0" y="0"/>
                </a:lnTo>
                <a:close/>
              </a:path>
            </a:pathLst>
          </a:custGeom>
          <a:blipFill>
            <a:blip r:embed="rId2"/>
            <a:stretch>
              <a:fillRect l="0" t="-55938" r="0" b="-55938"/>
            </a:stretch>
          </a:blipFill>
        </p:spPr>
      </p:sp>
      <p:sp>
        <p:nvSpPr>
          <p:cNvPr name="Freeform 4" id="4"/>
          <p:cNvSpPr/>
          <p:nvPr/>
        </p:nvSpPr>
        <p:spPr>
          <a:xfrm flipH="false" flipV="false" rot="0">
            <a:off x="10343434" y="7686324"/>
            <a:ext cx="7867703" cy="1153755"/>
          </a:xfrm>
          <a:custGeom>
            <a:avLst/>
            <a:gdLst/>
            <a:ahLst/>
            <a:cxnLst/>
            <a:rect r="r" b="b" t="t" l="l"/>
            <a:pathLst>
              <a:path h="1153755" w="7867703">
                <a:moveTo>
                  <a:pt x="0" y="0"/>
                </a:moveTo>
                <a:lnTo>
                  <a:pt x="7867702" y="0"/>
                </a:lnTo>
                <a:lnTo>
                  <a:pt x="7867702" y="1153755"/>
                </a:lnTo>
                <a:lnTo>
                  <a:pt x="0" y="1153755"/>
                </a:lnTo>
                <a:lnTo>
                  <a:pt x="0" y="0"/>
                </a:lnTo>
                <a:close/>
              </a:path>
            </a:pathLst>
          </a:custGeom>
          <a:blipFill>
            <a:blip r:embed="rId2"/>
            <a:stretch>
              <a:fillRect l="0" t="-17339" r="0" b="-17339"/>
            </a:stretch>
          </a:blipFill>
        </p:spPr>
      </p:sp>
      <p:grpSp>
        <p:nvGrpSpPr>
          <p:cNvPr name="Group 5" id="5"/>
          <p:cNvGrpSpPr/>
          <p:nvPr/>
        </p:nvGrpSpPr>
        <p:grpSpPr>
          <a:xfrm rot="0">
            <a:off x="11155582" y="4811632"/>
            <a:ext cx="3442830" cy="2369867"/>
            <a:chOff x="0" y="0"/>
            <a:chExt cx="916030" cy="630548"/>
          </a:xfrm>
        </p:grpSpPr>
        <p:sp>
          <p:nvSpPr>
            <p:cNvPr name="Freeform 6" id="6"/>
            <p:cNvSpPr/>
            <p:nvPr/>
          </p:nvSpPr>
          <p:spPr>
            <a:xfrm flipH="false" flipV="false" rot="0">
              <a:off x="0" y="0"/>
              <a:ext cx="916030" cy="630548"/>
            </a:xfrm>
            <a:custGeom>
              <a:avLst/>
              <a:gdLst/>
              <a:ahLst/>
              <a:cxnLst/>
              <a:rect r="r" b="b" t="t" l="l"/>
              <a:pathLst>
                <a:path h="630548" w="916030">
                  <a:moveTo>
                    <a:pt x="98943" y="0"/>
                  </a:moveTo>
                  <a:lnTo>
                    <a:pt x="817087" y="0"/>
                  </a:lnTo>
                  <a:cubicBezTo>
                    <a:pt x="843328" y="0"/>
                    <a:pt x="868495" y="10424"/>
                    <a:pt x="887050" y="28980"/>
                  </a:cubicBezTo>
                  <a:cubicBezTo>
                    <a:pt x="905605" y="47535"/>
                    <a:pt x="916030" y="72702"/>
                    <a:pt x="916030" y="98943"/>
                  </a:cubicBezTo>
                  <a:lnTo>
                    <a:pt x="916030" y="531604"/>
                  </a:lnTo>
                  <a:cubicBezTo>
                    <a:pt x="916030" y="586249"/>
                    <a:pt x="871731" y="630548"/>
                    <a:pt x="817087" y="630548"/>
                  </a:cubicBezTo>
                  <a:lnTo>
                    <a:pt x="98943" y="630548"/>
                  </a:lnTo>
                  <a:cubicBezTo>
                    <a:pt x="44298" y="630548"/>
                    <a:pt x="0" y="586249"/>
                    <a:pt x="0" y="531604"/>
                  </a:cubicBezTo>
                  <a:lnTo>
                    <a:pt x="0" y="98943"/>
                  </a:lnTo>
                  <a:cubicBezTo>
                    <a:pt x="0" y="44298"/>
                    <a:pt x="44298" y="0"/>
                    <a:pt x="98943" y="0"/>
                  </a:cubicBezTo>
                  <a:close/>
                </a:path>
              </a:pathLst>
            </a:custGeom>
            <a:solidFill>
              <a:srgbClr val="FDFDFD"/>
            </a:solidFill>
          </p:spPr>
        </p:sp>
        <p:sp>
          <p:nvSpPr>
            <p:cNvPr name="TextBox 7" id="7"/>
            <p:cNvSpPr txBox="true"/>
            <p:nvPr/>
          </p:nvSpPr>
          <p:spPr>
            <a:xfrm>
              <a:off x="0" y="-38100"/>
              <a:ext cx="916030" cy="668648"/>
            </a:xfrm>
            <a:prstGeom prst="rect">
              <a:avLst/>
            </a:prstGeom>
          </p:spPr>
          <p:txBody>
            <a:bodyPr anchor="ctr" rtlCol="false" tIns="50800" lIns="50800" bIns="50800" rIns="50800"/>
            <a:lstStyle/>
            <a:p>
              <a:pPr algn="ctr">
                <a:lnSpc>
                  <a:spcPts val="2659"/>
                </a:lnSpc>
              </a:pPr>
            </a:p>
            <a:p>
              <a:pPr algn="ctr">
                <a:lnSpc>
                  <a:spcPts val="2659"/>
                </a:lnSpc>
              </a:pPr>
            </a:p>
          </p:txBody>
        </p:sp>
      </p:grpSp>
      <p:grpSp>
        <p:nvGrpSpPr>
          <p:cNvPr name="Group 8" id="8"/>
          <p:cNvGrpSpPr/>
          <p:nvPr/>
        </p:nvGrpSpPr>
        <p:grpSpPr>
          <a:xfrm rot="0">
            <a:off x="27345" y="4811632"/>
            <a:ext cx="3733529" cy="2369867"/>
            <a:chOff x="0" y="0"/>
            <a:chExt cx="993376" cy="630548"/>
          </a:xfrm>
        </p:grpSpPr>
        <p:sp>
          <p:nvSpPr>
            <p:cNvPr name="Freeform 9" id="9"/>
            <p:cNvSpPr/>
            <p:nvPr/>
          </p:nvSpPr>
          <p:spPr>
            <a:xfrm flipH="false" flipV="false" rot="0">
              <a:off x="0" y="0"/>
              <a:ext cx="993376" cy="630548"/>
            </a:xfrm>
            <a:custGeom>
              <a:avLst/>
              <a:gdLst/>
              <a:ahLst/>
              <a:cxnLst/>
              <a:rect r="r" b="b" t="t" l="l"/>
              <a:pathLst>
                <a:path h="630548" w="993376">
                  <a:moveTo>
                    <a:pt x="91239" y="0"/>
                  </a:moveTo>
                  <a:lnTo>
                    <a:pt x="902136" y="0"/>
                  </a:lnTo>
                  <a:cubicBezTo>
                    <a:pt x="926335" y="0"/>
                    <a:pt x="949542" y="9613"/>
                    <a:pt x="966652" y="26723"/>
                  </a:cubicBezTo>
                  <a:cubicBezTo>
                    <a:pt x="983763" y="43834"/>
                    <a:pt x="993376" y="67041"/>
                    <a:pt x="993376" y="91239"/>
                  </a:cubicBezTo>
                  <a:lnTo>
                    <a:pt x="993376" y="539308"/>
                  </a:lnTo>
                  <a:cubicBezTo>
                    <a:pt x="993376" y="589698"/>
                    <a:pt x="952526" y="630548"/>
                    <a:pt x="902136" y="630548"/>
                  </a:cubicBezTo>
                  <a:lnTo>
                    <a:pt x="91239" y="630548"/>
                  </a:lnTo>
                  <a:cubicBezTo>
                    <a:pt x="40849" y="630548"/>
                    <a:pt x="0" y="589698"/>
                    <a:pt x="0" y="539308"/>
                  </a:cubicBezTo>
                  <a:lnTo>
                    <a:pt x="0" y="91239"/>
                  </a:lnTo>
                  <a:cubicBezTo>
                    <a:pt x="0" y="40849"/>
                    <a:pt x="40849" y="0"/>
                    <a:pt x="91239" y="0"/>
                  </a:cubicBezTo>
                  <a:close/>
                </a:path>
              </a:pathLst>
            </a:custGeom>
            <a:solidFill>
              <a:srgbClr val="FDFDFD"/>
            </a:solidFill>
          </p:spPr>
        </p:sp>
        <p:sp>
          <p:nvSpPr>
            <p:cNvPr name="TextBox 10" id="10"/>
            <p:cNvSpPr txBox="true"/>
            <p:nvPr/>
          </p:nvSpPr>
          <p:spPr>
            <a:xfrm>
              <a:off x="0" y="-38100"/>
              <a:ext cx="993376" cy="668648"/>
            </a:xfrm>
            <a:prstGeom prst="rect">
              <a:avLst/>
            </a:prstGeom>
          </p:spPr>
          <p:txBody>
            <a:bodyPr anchor="ctr" rtlCol="false" tIns="50800" lIns="50800" bIns="50800" rIns="50800"/>
            <a:lstStyle/>
            <a:p>
              <a:pPr algn="ctr">
                <a:lnSpc>
                  <a:spcPts val="2659"/>
                </a:lnSpc>
              </a:pPr>
            </a:p>
            <a:p>
              <a:pPr algn="ctr">
                <a:lnSpc>
                  <a:spcPts val="2659"/>
                </a:lnSpc>
              </a:pPr>
            </a:p>
          </p:txBody>
        </p:sp>
      </p:grpSp>
      <p:grpSp>
        <p:nvGrpSpPr>
          <p:cNvPr name="Group 11" id="11"/>
          <p:cNvGrpSpPr/>
          <p:nvPr/>
        </p:nvGrpSpPr>
        <p:grpSpPr>
          <a:xfrm rot="0">
            <a:off x="7444706" y="4811632"/>
            <a:ext cx="3710876" cy="2369867"/>
            <a:chOff x="0" y="0"/>
            <a:chExt cx="987348" cy="630548"/>
          </a:xfrm>
        </p:grpSpPr>
        <p:sp>
          <p:nvSpPr>
            <p:cNvPr name="Freeform 12" id="12"/>
            <p:cNvSpPr/>
            <p:nvPr/>
          </p:nvSpPr>
          <p:spPr>
            <a:xfrm flipH="false" flipV="false" rot="0">
              <a:off x="0" y="0"/>
              <a:ext cx="987348" cy="630548"/>
            </a:xfrm>
            <a:custGeom>
              <a:avLst/>
              <a:gdLst/>
              <a:ahLst/>
              <a:cxnLst/>
              <a:rect r="r" b="b" t="t" l="l"/>
              <a:pathLst>
                <a:path h="630548" w="987348">
                  <a:moveTo>
                    <a:pt x="91796" y="0"/>
                  </a:moveTo>
                  <a:lnTo>
                    <a:pt x="895552" y="0"/>
                  </a:lnTo>
                  <a:cubicBezTo>
                    <a:pt x="919898" y="0"/>
                    <a:pt x="943247" y="9671"/>
                    <a:pt x="960462" y="26886"/>
                  </a:cubicBezTo>
                  <a:cubicBezTo>
                    <a:pt x="977677" y="44102"/>
                    <a:pt x="987348" y="67450"/>
                    <a:pt x="987348" y="91796"/>
                  </a:cubicBezTo>
                  <a:lnTo>
                    <a:pt x="987348" y="538751"/>
                  </a:lnTo>
                  <a:cubicBezTo>
                    <a:pt x="987348" y="563097"/>
                    <a:pt x="977677" y="586446"/>
                    <a:pt x="960462" y="603661"/>
                  </a:cubicBezTo>
                  <a:cubicBezTo>
                    <a:pt x="943247" y="620876"/>
                    <a:pt x="919898" y="630548"/>
                    <a:pt x="895552" y="630548"/>
                  </a:cubicBezTo>
                  <a:lnTo>
                    <a:pt x="91796" y="630548"/>
                  </a:lnTo>
                  <a:cubicBezTo>
                    <a:pt x="41099" y="630548"/>
                    <a:pt x="0" y="589449"/>
                    <a:pt x="0" y="538751"/>
                  </a:cubicBezTo>
                  <a:lnTo>
                    <a:pt x="0" y="91796"/>
                  </a:lnTo>
                  <a:cubicBezTo>
                    <a:pt x="0" y="41099"/>
                    <a:pt x="41099" y="0"/>
                    <a:pt x="91796" y="0"/>
                  </a:cubicBezTo>
                  <a:close/>
                </a:path>
              </a:pathLst>
            </a:custGeom>
            <a:solidFill>
              <a:srgbClr val="FDFDFD"/>
            </a:solidFill>
          </p:spPr>
        </p:sp>
        <p:sp>
          <p:nvSpPr>
            <p:cNvPr name="TextBox 13" id="13"/>
            <p:cNvSpPr txBox="true"/>
            <p:nvPr/>
          </p:nvSpPr>
          <p:spPr>
            <a:xfrm>
              <a:off x="0" y="-38100"/>
              <a:ext cx="987348" cy="668648"/>
            </a:xfrm>
            <a:prstGeom prst="rect">
              <a:avLst/>
            </a:prstGeom>
          </p:spPr>
          <p:txBody>
            <a:bodyPr anchor="ctr" rtlCol="false" tIns="50800" lIns="50800" bIns="50800" rIns="50800"/>
            <a:lstStyle/>
            <a:p>
              <a:pPr algn="ctr">
                <a:lnSpc>
                  <a:spcPts val="2659"/>
                </a:lnSpc>
              </a:pPr>
            </a:p>
            <a:p>
              <a:pPr algn="ctr">
                <a:lnSpc>
                  <a:spcPts val="2659"/>
                </a:lnSpc>
              </a:pPr>
            </a:p>
          </p:txBody>
        </p:sp>
      </p:grpSp>
      <p:grpSp>
        <p:nvGrpSpPr>
          <p:cNvPr name="Group 14" id="14"/>
          <p:cNvGrpSpPr/>
          <p:nvPr/>
        </p:nvGrpSpPr>
        <p:grpSpPr>
          <a:xfrm rot="0">
            <a:off x="-2123887" y="-2346523"/>
            <a:ext cx="4693046" cy="4693046"/>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sp>
        <p:sp>
          <p:nvSpPr>
            <p:cNvPr name="TextBox 16" id="16"/>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17" id="17"/>
          <p:cNvGrpSpPr/>
          <p:nvPr/>
        </p:nvGrpSpPr>
        <p:grpSpPr>
          <a:xfrm rot="0">
            <a:off x="15573718" y="7940477"/>
            <a:ext cx="4693046" cy="4693046"/>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sp>
        <p:sp>
          <p:nvSpPr>
            <p:cNvPr name="TextBox 19" id="19"/>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20" id="20"/>
          <p:cNvGrpSpPr>
            <a:grpSpLocks noChangeAspect="true"/>
          </p:cNvGrpSpPr>
          <p:nvPr/>
        </p:nvGrpSpPr>
        <p:grpSpPr>
          <a:xfrm rot="0">
            <a:off x="386936" y="4925725"/>
            <a:ext cx="3014349" cy="1695550"/>
            <a:chOff x="0" y="0"/>
            <a:chExt cx="11289030" cy="6350000"/>
          </a:xfrm>
        </p:grpSpPr>
        <p:sp>
          <p:nvSpPr>
            <p:cNvPr name="Freeform 21" id="21"/>
            <p:cNvSpPr/>
            <p:nvPr/>
          </p:nvSpPr>
          <p:spPr>
            <a:xfrm flipH="false" flipV="false" rot="0">
              <a:off x="0" y="0"/>
              <a:ext cx="11287761" cy="6350000"/>
            </a:xfrm>
            <a:custGeom>
              <a:avLst/>
              <a:gdLst/>
              <a:ahLst/>
              <a:cxnLst/>
              <a:rect r="r" b="b" t="t" l="l"/>
              <a:pathLst>
                <a:path h="6350000" w="11287761">
                  <a:moveTo>
                    <a:pt x="0" y="5824220"/>
                  </a:moveTo>
                  <a:lnTo>
                    <a:pt x="0" y="525780"/>
                  </a:lnTo>
                  <a:cubicBezTo>
                    <a:pt x="0" y="234950"/>
                    <a:pt x="234950" y="0"/>
                    <a:pt x="525780" y="0"/>
                  </a:cubicBezTo>
                  <a:lnTo>
                    <a:pt x="10761980" y="0"/>
                  </a:lnTo>
                  <a:cubicBezTo>
                    <a:pt x="11052811" y="0"/>
                    <a:pt x="11287761" y="234950"/>
                    <a:pt x="11287761" y="525780"/>
                  </a:cubicBezTo>
                  <a:lnTo>
                    <a:pt x="11287761" y="5822950"/>
                  </a:lnTo>
                  <a:cubicBezTo>
                    <a:pt x="11287761" y="6113780"/>
                    <a:pt x="11052811" y="6348730"/>
                    <a:pt x="10761980" y="6348730"/>
                  </a:cubicBezTo>
                  <a:lnTo>
                    <a:pt x="525780" y="6348730"/>
                  </a:lnTo>
                  <a:cubicBezTo>
                    <a:pt x="236220" y="6350000"/>
                    <a:pt x="0" y="6115050"/>
                    <a:pt x="0" y="5824220"/>
                  </a:cubicBezTo>
                  <a:cubicBezTo>
                    <a:pt x="0" y="5824220"/>
                    <a:pt x="0" y="5824220"/>
                    <a:pt x="0" y="5824220"/>
                  </a:cubicBezTo>
                  <a:close/>
                </a:path>
              </a:pathLst>
            </a:custGeom>
            <a:blipFill>
              <a:blip r:embed="rId3"/>
              <a:stretch>
                <a:fillRect l="-6244" t="0" r="-6244" b="0"/>
              </a:stretch>
            </a:blipFill>
          </p:spPr>
        </p:sp>
      </p:grpSp>
      <p:grpSp>
        <p:nvGrpSpPr>
          <p:cNvPr name="Group 22" id="22"/>
          <p:cNvGrpSpPr>
            <a:grpSpLocks noChangeAspect="true"/>
          </p:cNvGrpSpPr>
          <p:nvPr/>
        </p:nvGrpSpPr>
        <p:grpSpPr>
          <a:xfrm rot="0">
            <a:off x="7922953" y="4998840"/>
            <a:ext cx="2754381" cy="1549320"/>
            <a:chOff x="0" y="0"/>
            <a:chExt cx="11289030" cy="6350000"/>
          </a:xfrm>
        </p:grpSpPr>
        <p:sp>
          <p:nvSpPr>
            <p:cNvPr name="Freeform 23" id="23"/>
            <p:cNvSpPr/>
            <p:nvPr/>
          </p:nvSpPr>
          <p:spPr>
            <a:xfrm flipH="false" flipV="false" rot="0">
              <a:off x="0" y="0"/>
              <a:ext cx="11287761" cy="6350000"/>
            </a:xfrm>
            <a:custGeom>
              <a:avLst/>
              <a:gdLst/>
              <a:ahLst/>
              <a:cxnLst/>
              <a:rect r="r" b="b" t="t" l="l"/>
              <a:pathLst>
                <a:path h="6350000" w="11287761">
                  <a:moveTo>
                    <a:pt x="0" y="5824220"/>
                  </a:moveTo>
                  <a:lnTo>
                    <a:pt x="0" y="525780"/>
                  </a:lnTo>
                  <a:cubicBezTo>
                    <a:pt x="0" y="234950"/>
                    <a:pt x="234950" y="0"/>
                    <a:pt x="525780" y="0"/>
                  </a:cubicBezTo>
                  <a:lnTo>
                    <a:pt x="10761980" y="0"/>
                  </a:lnTo>
                  <a:cubicBezTo>
                    <a:pt x="11052811" y="0"/>
                    <a:pt x="11287761" y="234950"/>
                    <a:pt x="11287761" y="525780"/>
                  </a:cubicBezTo>
                  <a:lnTo>
                    <a:pt x="11287761" y="5822950"/>
                  </a:lnTo>
                  <a:cubicBezTo>
                    <a:pt x="11287761" y="6113780"/>
                    <a:pt x="11052811" y="6348730"/>
                    <a:pt x="10761980" y="6348730"/>
                  </a:cubicBezTo>
                  <a:lnTo>
                    <a:pt x="525780" y="6348730"/>
                  </a:lnTo>
                  <a:cubicBezTo>
                    <a:pt x="236220" y="6350000"/>
                    <a:pt x="0" y="6115050"/>
                    <a:pt x="0" y="5824220"/>
                  </a:cubicBezTo>
                  <a:cubicBezTo>
                    <a:pt x="0" y="5824220"/>
                    <a:pt x="0" y="5824220"/>
                    <a:pt x="0" y="5824220"/>
                  </a:cubicBezTo>
                  <a:close/>
                </a:path>
              </a:pathLst>
            </a:custGeom>
            <a:blipFill>
              <a:blip r:embed="rId4"/>
              <a:stretch>
                <a:fillRect l="0" t="-5404" r="0" b="-5404"/>
              </a:stretch>
            </a:blipFill>
          </p:spPr>
        </p:sp>
      </p:grpSp>
      <p:grpSp>
        <p:nvGrpSpPr>
          <p:cNvPr name="Group 24" id="24"/>
          <p:cNvGrpSpPr>
            <a:grpSpLocks noChangeAspect="true"/>
          </p:cNvGrpSpPr>
          <p:nvPr/>
        </p:nvGrpSpPr>
        <p:grpSpPr>
          <a:xfrm rot="0">
            <a:off x="11368344" y="5149475"/>
            <a:ext cx="3017306" cy="1697214"/>
            <a:chOff x="0" y="0"/>
            <a:chExt cx="11289030" cy="6350000"/>
          </a:xfrm>
        </p:grpSpPr>
        <p:sp>
          <p:nvSpPr>
            <p:cNvPr name="Freeform 25" id="25"/>
            <p:cNvSpPr/>
            <p:nvPr/>
          </p:nvSpPr>
          <p:spPr>
            <a:xfrm flipH="false" flipV="false" rot="0">
              <a:off x="0" y="0"/>
              <a:ext cx="11287761" cy="6350000"/>
            </a:xfrm>
            <a:custGeom>
              <a:avLst/>
              <a:gdLst/>
              <a:ahLst/>
              <a:cxnLst/>
              <a:rect r="r" b="b" t="t" l="l"/>
              <a:pathLst>
                <a:path h="6350000" w="11287761">
                  <a:moveTo>
                    <a:pt x="0" y="5824220"/>
                  </a:moveTo>
                  <a:lnTo>
                    <a:pt x="0" y="525780"/>
                  </a:lnTo>
                  <a:cubicBezTo>
                    <a:pt x="0" y="234950"/>
                    <a:pt x="234950" y="0"/>
                    <a:pt x="525780" y="0"/>
                  </a:cubicBezTo>
                  <a:lnTo>
                    <a:pt x="10761980" y="0"/>
                  </a:lnTo>
                  <a:cubicBezTo>
                    <a:pt x="11052811" y="0"/>
                    <a:pt x="11287761" y="234950"/>
                    <a:pt x="11287761" y="525780"/>
                  </a:cubicBezTo>
                  <a:lnTo>
                    <a:pt x="11287761" y="5822950"/>
                  </a:lnTo>
                  <a:cubicBezTo>
                    <a:pt x="11287761" y="6113780"/>
                    <a:pt x="11052811" y="6348730"/>
                    <a:pt x="10761980" y="6348730"/>
                  </a:cubicBezTo>
                  <a:lnTo>
                    <a:pt x="525780" y="6348730"/>
                  </a:lnTo>
                  <a:cubicBezTo>
                    <a:pt x="236220" y="6350000"/>
                    <a:pt x="0" y="6115050"/>
                    <a:pt x="0" y="5824220"/>
                  </a:cubicBezTo>
                  <a:cubicBezTo>
                    <a:pt x="0" y="5824220"/>
                    <a:pt x="0" y="5824220"/>
                    <a:pt x="0" y="5824220"/>
                  </a:cubicBezTo>
                  <a:close/>
                </a:path>
              </a:pathLst>
            </a:custGeom>
            <a:blipFill>
              <a:blip r:embed="rId5"/>
              <a:stretch>
                <a:fillRect l="-218" t="0" r="-218" b="0"/>
              </a:stretch>
            </a:blipFill>
          </p:spPr>
        </p:sp>
      </p:grpSp>
      <p:grpSp>
        <p:nvGrpSpPr>
          <p:cNvPr name="Group 26" id="26"/>
          <p:cNvGrpSpPr/>
          <p:nvPr/>
        </p:nvGrpSpPr>
        <p:grpSpPr>
          <a:xfrm rot="0">
            <a:off x="14598412" y="4811632"/>
            <a:ext cx="3612724" cy="2369867"/>
            <a:chOff x="0" y="0"/>
            <a:chExt cx="961233" cy="630548"/>
          </a:xfrm>
        </p:grpSpPr>
        <p:sp>
          <p:nvSpPr>
            <p:cNvPr name="Freeform 27" id="27"/>
            <p:cNvSpPr/>
            <p:nvPr/>
          </p:nvSpPr>
          <p:spPr>
            <a:xfrm flipH="false" flipV="false" rot="0">
              <a:off x="0" y="0"/>
              <a:ext cx="961233" cy="630548"/>
            </a:xfrm>
            <a:custGeom>
              <a:avLst/>
              <a:gdLst/>
              <a:ahLst/>
              <a:cxnLst/>
              <a:rect r="r" b="b" t="t" l="l"/>
              <a:pathLst>
                <a:path h="630548" w="961233">
                  <a:moveTo>
                    <a:pt x="94290" y="0"/>
                  </a:moveTo>
                  <a:lnTo>
                    <a:pt x="866943" y="0"/>
                  </a:lnTo>
                  <a:cubicBezTo>
                    <a:pt x="891950" y="0"/>
                    <a:pt x="915933" y="9934"/>
                    <a:pt x="933616" y="27617"/>
                  </a:cubicBezTo>
                  <a:cubicBezTo>
                    <a:pt x="951299" y="45300"/>
                    <a:pt x="961233" y="69283"/>
                    <a:pt x="961233" y="94290"/>
                  </a:cubicBezTo>
                  <a:lnTo>
                    <a:pt x="961233" y="536257"/>
                  </a:lnTo>
                  <a:cubicBezTo>
                    <a:pt x="961233" y="561265"/>
                    <a:pt x="951299" y="585248"/>
                    <a:pt x="933616" y="602931"/>
                  </a:cubicBezTo>
                  <a:cubicBezTo>
                    <a:pt x="915933" y="620613"/>
                    <a:pt x="891950" y="630548"/>
                    <a:pt x="866943" y="630548"/>
                  </a:cubicBezTo>
                  <a:lnTo>
                    <a:pt x="94290" y="630548"/>
                  </a:lnTo>
                  <a:cubicBezTo>
                    <a:pt x="42215" y="630548"/>
                    <a:pt x="0" y="588332"/>
                    <a:pt x="0" y="536257"/>
                  </a:cubicBezTo>
                  <a:lnTo>
                    <a:pt x="0" y="94290"/>
                  </a:lnTo>
                  <a:cubicBezTo>
                    <a:pt x="0" y="69283"/>
                    <a:pt x="9934" y="45300"/>
                    <a:pt x="27617" y="27617"/>
                  </a:cubicBezTo>
                  <a:cubicBezTo>
                    <a:pt x="45300" y="9934"/>
                    <a:pt x="69283" y="0"/>
                    <a:pt x="94290" y="0"/>
                  </a:cubicBezTo>
                  <a:close/>
                </a:path>
              </a:pathLst>
            </a:custGeom>
            <a:solidFill>
              <a:srgbClr val="FDFDFD"/>
            </a:solidFill>
          </p:spPr>
        </p:sp>
        <p:sp>
          <p:nvSpPr>
            <p:cNvPr name="TextBox 28" id="28"/>
            <p:cNvSpPr txBox="true"/>
            <p:nvPr/>
          </p:nvSpPr>
          <p:spPr>
            <a:xfrm>
              <a:off x="0" y="-38100"/>
              <a:ext cx="961233" cy="668648"/>
            </a:xfrm>
            <a:prstGeom prst="rect">
              <a:avLst/>
            </a:prstGeom>
          </p:spPr>
          <p:txBody>
            <a:bodyPr anchor="ctr" rtlCol="false" tIns="50800" lIns="50800" bIns="50800" rIns="50800"/>
            <a:lstStyle/>
            <a:p>
              <a:pPr algn="ctr">
                <a:lnSpc>
                  <a:spcPts val="2659"/>
                </a:lnSpc>
              </a:pPr>
            </a:p>
            <a:p>
              <a:pPr algn="ctr">
                <a:lnSpc>
                  <a:spcPts val="2659"/>
                </a:lnSpc>
              </a:pPr>
            </a:p>
          </p:txBody>
        </p:sp>
      </p:grpSp>
      <p:grpSp>
        <p:nvGrpSpPr>
          <p:cNvPr name="Group 29" id="29"/>
          <p:cNvGrpSpPr/>
          <p:nvPr/>
        </p:nvGrpSpPr>
        <p:grpSpPr>
          <a:xfrm rot="0">
            <a:off x="3760875" y="4813149"/>
            <a:ext cx="3683831" cy="2369867"/>
            <a:chOff x="0" y="0"/>
            <a:chExt cx="980153" cy="630548"/>
          </a:xfrm>
        </p:grpSpPr>
        <p:sp>
          <p:nvSpPr>
            <p:cNvPr name="Freeform 30" id="30"/>
            <p:cNvSpPr/>
            <p:nvPr/>
          </p:nvSpPr>
          <p:spPr>
            <a:xfrm flipH="false" flipV="false" rot="0">
              <a:off x="0" y="0"/>
              <a:ext cx="980153" cy="630548"/>
            </a:xfrm>
            <a:custGeom>
              <a:avLst/>
              <a:gdLst/>
              <a:ahLst/>
              <a:cxnLst/>
              <a:rect r="r" b="b" t="t" l="l"/>
              <a:pathLst>
                <a:path h="630548" w="980153">
                  <a:moveTo>
                    <a:pt x="92470" y="0"/>
                  </a:moveTo>
                  <a:lnTo>
                    <a:pt x="887682" y="0"/>
                  </a:lnTo>
                  <a:cubicBezTo>
                    <a:pt x="938752" y="0"/>
                    <a:pt x="980153" y="41400"/>
                    <a:pt x="980153" y="92470"/>
                  </a:cubicBezTo>
                  <a:lnTo>
                    <a:pt x="980153" y="538077"/>
                  </a:lnTo>
                  <a:cubicBezTo>
                    <a:pt x="980153" y="562602"/>
                    <a:pt x="970410" y="586122"/>
                    <a:pt x="953069" y="603464"/>
                  </a:cubicBezTo>
                  <a:cubicBezTo>
                    <a:pt x="935727" y="620805"/>
                    <a:pt x="912207" y="630548"/>
                    <a:pt x="887682" y="630548"/>
                  </a:cubicBezTo>
                  <a:lnTo>
                    <a:pt x="92470" y="630548"/>
                  </a:lnTo>
                  <a:cubicBezTo>
                    <a:pt x="67946" y="630548"/>
                    <a:pt x="44425" y="620805"/>
                    <a:pt x="27084" y="603464"/>
                  </a:cubicBezTo>
                  <a:cubicBezTo>
                    <a:pt x="9742" y="586122"/>
                    <a:pt x="0" y="562602"/>
                    <a:pt x="0" y="538077"/>
                  </a:cubicBezTo>
                  <a:lnTo>
                    <a:pt x="0" y="92470"/>
                  </a:lnTo>
                  <a:cubicBezTo>
                    <a:pt x="0" y="67946"/>
                    <a:pt x="9742" y="44425"/>
                    <a:pt x="27084" y="27084"/>
                  </a:cubicBezTo>
                  <a:cubicBezTo>
                    <a:pt x="44425" y="9742"/>
                    <a:pt x="67946" y="0"/>
                    <a:pt x="92470" y="0"/>
                  </a:cubicBezTo>
                  <a:close/>
                </a:path>
              </a:pathLst>
            </a:custGeom>
            <a:solidFill>
              <a:srgbClr val="FDFDFD"/>
            </a:solidFill>
          </p:spPr>
        </p:sp>
        <p:sp>
          <p:nvSpPr>
            <p:cNvPr name="TextBox 31" id="31"/>
            <p:cNvSpPr txBox="true"/>
            <p:nvPr/>
          </p:nvSpPr>
          <p:spPr>
            <a:xfrm>
              <a:off x="0" y="-38100"/>
              <a:ext cx="980153" cy="668648"/>
            </a:xfrm>
            <a:prstGeom prst="rect">
              <a:avLst/>
            </a:prstGeom>
          </p:spPr>
          <p:txBody>
            <a:bodyPr anchor="ctr" rtlCol="false" tIns="50800" lIns="50800" bIns="50800" rIns="50800"/>
            <a:lstStyle/>
            <a:p>
              <a:pPr algn="ctr">
                <a:lnSpc>
                  <a:spcPts val="2659"/>
                </a:lnSpc>
              </a:pPr>
            </a:p>
            <a:p>
              <a:pPr algn="ctr">
                <a:lnSpc>
                  <a:spcPts val="2659"/>
                </a:lnSpc>
              </a:pPr>
            </a:p>
          </p:txBody>
        </p:sp>
      </p:grpSp>
      <p:sp>
        <p:nvSpPr>
          <p:cNvPr name="Freeform 32" id="32"/>
          <p:cNvSpPr/>
          <p:nvPr/>
        </p:nvSpPr>
        <p:spPr>
          <a:xfrm flipH="false" flipV="false" rot="0">
            <a:off x="3887936" y="5105267"/>
            <a:ext cx="3347220" cy="1782598"/>
          </a:xfrm>
          <a:custGeom>
            <a:avLst/>
            <a:gdLst/>
            <a:ahLst/>
            <a:cxnLst/>
            <a:rect r="r" b="b" t="t" l="l"/>
            <a:pathLst>
              <a:path h="1782598" w="3347220">
                <a:moveTo>
                  <a:pt x="0" y="0"/>
                </a:moveTo>
                <a:lnTo>
                  <a:pt x="3347220" y="0"/>
                </a:lnTo>
                <a:lnTo>
                  <a:pt x="3347220" y="1782597"/>
                </a:lnTo>
                <a:lnTo>
                  <a:pt x="0" y="1782597"/>
                </a:lnTo>
                <a:lnTo>
                  <a:pt x="0" y="0"/>
                </a:lnTo>
                <a:close/>
              </a:path>
            </a:pathLst>
          </a:custGeom>
          <a:blipFill>
            <a:blip r:embed="rId6"/>
            <a:stretch>
              <a:fillRect l="0" t="-5152" r="0" b="0"/>
            </a:stretch>
          </a:blipFill>
        </p:spPr>
      </p:sp>
      <p:sp>
        <p:nvSpPr>
          <p:cNvPr name="Freeform 33" id="33"/>
          <p:cNvSpPr/>
          <p:nvPr/>
        </p:nvSpPr>
        <p:spPr>
          <a:xfrm flipH="false" flipV="false" rot="0">
            <a:off x="14744363" y="4962282"/>
            <a:ext cx="3290356" cy="1752008"/>
          </a:xfrm>
          <a:custGeom>
            <a:avLst/>
            <a:gdLst/>
            <a:ahLst/>
            <a:cxnLst/>
            <a:rect r="r" b="b" t="t" l="l"/>
            <a:pathLst>
              <a:path h="1752008" w="3290356">
                <a:moveTo>
                  <a:pt x="0" y="0"/>
                </a:moveTo>
                <a:lnTo>
                  <a:pt x="3290356" y="0"/>
                </a:lnTo>
                <a:lnTo>
                  <a:pt x="3290356" y="1752008"/>
                </a:lnTo>
                <a:lnTo>
                  <a:pt x="0" y="1752008"/>
                </a:lnTo>
                <a:lnTo>
                  <a:pt x="0" y="0"/>
                </a:lnTo>
                <a:close/>
              </a:path>
            </a:pathLst>
          </a:custGeom>
          <a:blipFill>
            <a:blip r:embed="rId7"/>
            <a:stretch>
              <a:fillRect l="0" t="0" r="0" b="0"/>
            </a:stretch>
          </a:blipFill>
        </p:spPr>
      </p:sp>
      <p:sp>
        <p:nvSpPr>
          <p:cNvPr name="TextBox 34" id="34"/>
          <p:cNvSpPr txBox="true"/>
          <p:nvPr/>
        </p:nvSpPr>
        <p:spPr>
          <a:xfrm rot="0">
            <a:off x="4302501" y="2184598"/>
            <a:ext cx="9980966" cy="1417504"/>
          </a:xfrm>
          <a:prstGeom prst="rect">
            <a:avLst/>
          </a:prstGeom>
        </p:spPr>
        <p:txBody>
          <a:bodyPr anchor="t" rtlCol="false" tIns="0" lIns="0" bIns="0" rIns="0">
            <a:spAutoFit/>
          </a:bodyPr>
          <a:lstStyle/>
          <a:p>
            <a:pPr algn="ctr" marL="0" indent="0" lvl="0">
              <a:lnSpc>
                <a:spcPts val="11638"/>
              </a:lnSpc>
              <a:spcBef>
                <a:spcPct val="0"/>
              </a:spcBef>
            </a:pPr>
            <a:r>
              <a:rPr lang="en-US" b="true" sz="8312">
                <a:solidFill>
                  <a:srgbClr val="FDFDFD"/>
                </a:solidFill>
                <a:latin typeface="Montserrat Bold"/>
                <a:ea typeface="Montserrat Bold"/>
                <a:cs typeface="Montserrat Bold"/>
                <a:sym typeface="Montserrat Bold"/>
              </a:rPr>
              <a:t>Công Cụ Hỗ Trợ</a:t>
            </a:r>
          </a:p>
        </p:txBody>
      </p:sp>
      <p:sp>
        <p:nvSpPr>
          <p:cNvPr name="TextBox 35" id="35"/>
          <p:cNvSpPr txBox="true"/>
          <p:nvPr/>
        </p:nvSpPr>
        <p:spPr>
          <a:xfrm rot="0">
            <a:off x="433660" y="6666665"/>
            <a:ext cx="2920900" cy="394774"/>
          </a:xfrm>
          <a:prstGeom prst="rect">
            <a:avLst/>
          </a:prstGeom>
        </p:spPr>
        <p:txBody>
          <a:bodyPr anchor="t" rtlCol="false" tIns="0" lIns="0" bIns="0" rIns="0">
            <a:spAutoFit/>
          </a:bodyPr>
          <a:lstStyle/>
          <a:p>
            <a:pPr algn="ctr" marL="0" indent="0" lvl="0">
              <a:lnSpc>
                <a:spcPts val="3249"/>
              </a:lnSpc>
              <a:spcBef>
                <a:spcPct val="0"/>
              </a:spcBef>
            </a:pPr>
            <a:r>
              <a:rPr lang="en-US" sz="2320">
                <a:solidFill>
                  <a:srgbClr val="051D40"/>
                </a:solidFill>
                <a:latin typeface="Montserrat"/>
                <a:ea typeface="Montserrat"/>
                <a:cs typeface="Montserrat"/>
                <a:sym typeface="Montserrat"/>
              </a:rPr>
              <a:t>PHP</a:t>
            </a:r>
          </a:p>
        </p:txBody>
      </p:sp>
      <p:sp>
        <p:nvSpPr>
          <p:cNvPr name="TextBox 36" id="36"/>
          <p:cNvSpPr txBox="true"/>
          <p:nvPr/>
        </p:nvSpPr>
        <p:spPr>
          <a:xfrm rot="0">
            <a:off x="7854281" y="6666665"/>
            <a:ext cx="2877407" cy="389605"/>
          </a:xfrm>
          <a:prstGeom prst="rect">
            <a:avLst/>
          </a:prstGeom>
        </p:spPr>
        <p:txBody>
          <a:bodyPr anchor="t" rtlCol="false" tIns="0" lIns="0" bIns="0" rIns="0">
            <a:spAutoFit/>
          </a:bodyPr>
          <a:lstStyle/>
          <a:p>
            <a:pPr algn="ctr" marL="0" indent="0" lvl="0">
              <a:lnSpc>
                <a:spcPts val="3200"/>
              </a:lnSpc>
              <a:spcBef>
                <a:spcPct val="0"/>
              </a:spcBef>
            </a:pPr>
            <a:r>
              <a:rPr lang="en-US" sz="2286">
                <a:solidFill>
                  <a:srgbClr val="051D40"/>
                </a:solidFill>
                <a:latin typeface="Montserrat"/>
                <a:ea typeface="Montserrat"/>
                <a:cs typeface="Montserrat"/>
                <a:sym typeface="Montserrat"/>
              </a:rPr>
              <a:t>MySQL</a:t>
            </a:r>
          </a:p>
        </p:txBody>
      </p:sp>
      <p:sp>
        <p:nvSpPr>
          <p:cNvPr name="TextBox 37" id="37"/>
          <p:cNvSpPr txBox="true"/>
          <p:nvPr/>
        </p:nvSpPr>
        <p:spPr>
          <a:xfrm rot="0">
            <a:off x="11508007" y="6671834"/>
            <a:ext cx="2877407" cy="389605"/>
          </a:xfrm>
          <a:prstGeom prst="rect">
            <a:avLst/>
          </a:prstGeom>
        </p:spPr>
        <p:txBody>
          <a:bodyPr anchor="t" rtlCol="false" tIns="0" lIns="0" bIns="0" rIns="0">
            <a:spAutoFit/>
          </a:bodyPr>
          <a:lstStyle/>
          <a:p>
            <a:pPr algn="ctr" marL="0" indent="0" lvl="0">
              <a:lnSpc>
                <a:spcPts val="3200"/>
              </a:lnSpc>
              <a:spcBef>
                <a:spcPct val="0"/>
              </a:spcBef>
            </a:pPr>
            <a:r>
              <a:rPr lang="en-US" sz="2286">
                <a:solidFill>
                  <a:srgbClr val="051D40"/>
                </a:solidFill>
                <a:latin typeface="Montserrat"/>
                <a:ea typeface="Montserrat"/>
                <a:cs typeface="Montserrat"/>
                <a:sym typeface="Montserrat"/>
              </a:rPr>
              <a:t>Xampp</a:t>
            </a:r>
          </a:p>
        </p:txBody>
      </p:sp>
      <p:sp>
        <p:nvSpPr>
          <p:cNvPr name="TextBox 38" id="38"/>
          <p:cNvSpPr txBox="true"/>
          <p:nvPr/>
        </p:nvSpPr>
        <p:spPr>
          <a:xfrm rot="0">
            <a:off x="4214874" y="6666665"/>
            <a:ext cx="2877407" cy="389605"/>
          </a:xfrm>
          <a:prstGeom prst="rect">
            <a:avLst/>
          </a:prstGeom>
        </p:spPr>
        <p:txBody>
          <a:bodyPr anchor="t" rtlCol="false" tIns="0" lIns="0" bIns="0" rIns="0">
            <a:spAutoFit/>
          </a:bodyPr>
          <a:lstStyle/>
          <a:p>
            <a:pPr algn="ctr" marL="0" indent="0" lvl="0">
              <a:lnSpc>
                <a:spcPts val="3200"/>
              </a:lnSpc>
              <a:spcBef>
                <a:spcPct val="0"/>
              </a:spcBef>
            </a:pPr>
            <a:r>
              <a:rPr lang="en-US" sz="2286">
                <a:solidFill>
                  <a:srgbClr val="051D40"/>
                </a:solidFill>
                <a:latin typeface="Montserrat"/>
                <a:ea typeface="Montserrat"/>
                <a:cs typeface="Montserrat"/>
                <a:sym typeface="Montserrat"/>
              </a:rPr>
              <a:t>AWS</a:t>
            </a:r>
          </a:p>
        </p:txBody>
      </p:sp>
      <p:sp>
        <p:nvSpPr>
          <p:cNvPr name="TextBox 39" id="39"/>
          <p:cNvSpPr txBox="true"/>
          <p:nvPr/>
        </p:nvSpPr>
        <p:spPr>
          <a:xfrm rot="0">
            <a:off x="14950837" y="6671834"/>
            <a:ext cx="2877407" cy="389605"/>
          </a:xfrm>
          <a:prstGeom prst="rect">
            <a:avLst/>
          </a:prstGeom>
        </p:spPr>
        <p:txBody>
          <a:bodyPr anchor="t" rtlCol="false" tIns="0" lIns="0" bIns="0" rIns="0">
            <a:spAutoFit/>
          </a:bodyPr>
          <a:lstStyle/>
          <a:p>
            <a:pPr algn="ctr" marL="0" indent="0" lvl="0">
              <a:lnSpc>
                <a:spcPts val="3200"/>
              </a:lnSpc>
              <a:spcBef>
                <a:spcPct val="0"/>
              </a:spcBef>
            </a:pPr>
            <a:r>
              <a:rPr lang="en-US" sz="2286">
                <a:solidFill>
                  <a:srgbClr val="051D40"/>
                </a:solidFill>
                <a:latin typeface="Montserrat"/>
                <a:ea typeface="Montserrat"/>
                <a:cs typeface="Montserrat"/>
                <a:sym typeface="Montserrat"/>
              </a:rPr>
              <a:t>Node.js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5408949" y="-2445901"/>
            <a:ext cx="13287958" cy="15178802"/>
            <a:chOff x="0" y="0"/>
            <a:chExt cx="711548" cy="812800"/>
          </a:xfrm>
        </p:grpSpPr>
        <p:sp>
          <p:nvSpPr>
            <p:cNvPr name="Freeform 3" id="3"/>
            <p:cNvSpPr/>
            <p:nvPr/>
          </p:nvSpPr>
          <p:spPr>
            <a:xfrm flipH="false" flipV="false" rot="0">
              <a:off x="0" y="0"/>
              <a:ext cx="711548" cy="812800"/>
            </a:xfrm>
            <a:custGeom>
              <a:avLst/>
              <a:gdLst/>
              <a:ahLst/>
              <a:cxnLst/>
              <a:rect r="r" b="b" t="t" l="l"/>
              <a:pathLst>
                <a:path h="812800" w="711548">
                  <a:moveTo>
                    <a:pt x="355774" y="0"/>
                  </a:moveTo>
                  <a:cubicBezTo>
                    <a:pt x="159286" y="0"/>
                    <a:pt x="0" y="181951"/>
                    <a:pt x="0" y="406400"/>
                  </a:cubicBezTo>
                  <a:cubicBezTo>
                    <a:pt x="0" y="630849"/>
                    <a:pt x="159286" y="812800"/>
                    <a:pt x="355774" y="812800"/>
                  </a:cubicBezTo>
                  <a:cubicBezTo>
                    <a:pt x="552263" y="812800"/>
                    <a:pt x="711548" y="630849"/>
                    <a:pt x="711548" y="406400"/>
                  </a:cubicBezTo>
                  <a:cubicBezTo>
                    <a:pt x="711548" y="181951"/>
                    <a:pt x="552263" y="0"/>
                    <a:pt x="355774" y="0"/>
                  </a:cubicBezTo>
                  <a:close/>
                </a:path>
              </a:pathLst>
            </a:custGeom>
            <a:solidFill>
              <a:srgbClr val="000000">
                <a:alpha val="0"/>
              </a:srgbClr>
            </a:solidFill>
            <a:ln w="38100" cap="sq">
              <a:solidFill>
                <a:srgbClr val="145DA0"/>
              </a:solidFill>
              <a:prstDash val="solid"/>
              <a:miter/>
            </a:ln>
          </p:spPr>
        </p:sp>
        <p:sp>
          <p:nvSpPr>
            <p:cNvPr name="TextBox 4" id="4"/>
            <p:cNvSpPr txBox="true"/>
            <p:nvPr/>
          </p:nvSpPr>
          <p:spPr>
            <a:xfrm>
              <a:off x="66708" y="38100"/>
              <a:ext cx="578133"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6940960" y="-1955030"/>
            <a:ext cx="13881919" cy="13881919"/>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solidFill>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9144000" y="0"/>
            <a:ext cx="5641198" cy="10287000"/>
          </a:xfrm>
          <a:custGeom>
            <a:avLst/>
            <a:gdLst/>
            <a:ahLst/>
            <a:cxnLst/>
            <a:rect r="r" b="b" t="t" l="l"/>
            <a:pathLst>
              <a:path h="10287000" w="5641198">
                <a:moveTo>
                  <a:pt x="0" y="0"/>
                </a:moveTo>
                <a:lnTo>
                  <a:pt x="5641198" y="0"/>
                </a:lnTo>
                <a:lnTo>
                  <a:pt x="5641198" y="10287000"/>
                </a:lnTo>
                <a:lnTo>
                  <a:pt x="0" y="10287000"/>
                </a:lnTo>
                <a:lnTo>
                  <a:pt x="0" y="0"/>
                </a:lnTo>
                <a:close/>
              </a:path>
            </a:pathLst>
          </a:custGeom>
          <a:blipFill>
            <a:blip r:embed="rId2"/>
            <a:stretch>
              <a:fillRect l="-1159" t="-741" r="-1159" b="0"/>
            </a:stretch>
          </a:blipFill>
        </p:spPr>
      </p:sp>
      <p:sp>
        <p:nvSpPr>
          <p:cNvPr name="TextBox 9" id="9"/>
          <p:cNvSpPr txBox="true"/>
          <p:nvPr/>
        </p:nvSpPr>
        <p:spPr>
          <a:xfrm rot="0">
            <a:off x="540241" y="4008988"/>
            <a:ext cx="5297117" cy="1476817"/>
          </a:xfrm>
          <a:prstGeom prst="rect">
            <a:avLst/>
          </a:prstGeom>
        </p:spPr>
        <p:txBody>
          <a:bodyPr anchor="t" rtlCol="false" tIns="0" lIns="0" bIns="0" rIns="0">
            <a:spAutoFit/>
          </a:bodyPr>
          <a:lstStyle/>
          <a:p>
            <a:pPr algn="l" marL="0" indent="0" lvl="0">
              <a:lnSpc>
                <a:spcPts val="12160"/>
              </a:lnSpc>
              <a:spcBef>
                <a:spcPct val="0"/>
              </a:spcBef>
            </a:pPr>
            <a:r>
              <a:rPr lang="en-US" sz="8686">
                <a:solidFill>
                  <a:srgbClr val="FDFDFD"/>
                </a:solidFill>
                <a:latin typeface="Montserrat"/>
                <a:ea typeface="Montserrat"/>
                <a:cs typeface="Montserrat"/>
                <a:sym typeface="Montserrat"/>
              </a:rPr>
              <a:t>Use Case</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7682463" y="-2783551"/>
            <a:ext cx="13287958" cy="15178802"/>
            <a:chOff x="0" y="0"/>
            <a:chExt cx="711548" cy="812800"/>
          </a:xfrm>
        </p:grpSpPr>
        <p:sp>
          <p:nvSpPr>
            <p:cNvPr name="Freeform 3" id="3"/>
            <p:cNvSpPr/>
            <p:nvPr/>
          </p:nvSpPr>
          <p:spPr>
            <a:xfrm flipH="false" flipV="false" rot="0">
              <a:off x="0" y="0"/>
              <a:ext cx="711548" cy="812800"/>
            </a:xfrm>
            <a:custGeom>
              <a:avLst/>
              <a:gdLst/>
              <a:ahLst/>
              <a:cxnLst/>
              <a:rect r="r" b="b" t="t" l="l"/>
              <a:pathLst>
                <a:path h="812800" w="711548">
                  <a:moveTo>
                    <a:pt x="355774" y="0"/>
                  </a:moveTo>
                  <a:cubicBezTo>
                    <a:pt x="159286" y="0"/>
                    <a:pt x="0" y="181951"/>
                    <a:pt x="0" y="406400"/>
                  </a:cubicBezTo>
                  <a:cubicBezTo>
                    <a:pt x="0" y="630849"/>
                    <a:pt x="159286" y="812800"/>
                    <a:pt x="355774" y="812800"/>
                  </a:cubicBezTo>
                  <a:cubicBezTo>
                    <a:pt x="552263" y="812800"/>
                    <a:pt x="711548" y="630849"/>
                    <a:pt x="711548" y="406400"/>
                  </a:cubicBezTo>
                  <a:cubicBezTo>
                    <a:pt x="711548" y="181951"/>
                    <a:pt x="552263" y="0"/>
                    <a:pt x="355774" y="0"/>
                  </a:cubicBezTo>
                  <a:close/>
                </a:path>
              </a:pathLst>
            </a:custGeom>
            <a:solidFill>
              <a:srgbClr val="000000">
                <a:alpha val="0"/>
              </a:srgbClr>
            </a:solidFill>
            <a:ln w="38100" cap="sq">
              <a:solidFill>
                <a:srgbClr val="145DA0"/>
              </a:solidFill>
              <a:prstDash val="solid"/>
              <a:miter/>
            </a:ln>
          </p:spPr>
        </p:sp>
        <p:sp>
          <p:nvSpPr>
            <p:cNvPr name="TextBox 4" id="4"/>
            <p:cNvSpPr txBox="true"/>
            <p:nvPr/>
          </p:nvSpPr>
          <p:spPr>
            <a:xfrm>
              <a:off x="66708" y="38100"/>
              <a:ext cx="578133"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8854313" y="-1955030"/>
            <a:ext cx="13881919" cy="13881919"/>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solidFill>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5701618" y="517974"/>
            <a:ext cx="12586382" cy="8740326"/>
          </a:xfrm>
          <a:custGeom>
            <a:avLst/>
            <a:gdLst/>
            <a:ahLst/>
            <a:cxnLst/>
            <a:rect r="r" b="b" t="t" l="l"/>
            <a:pathLst>
              <a:path h="8740326" w="12586382">
                <a:moveTo>
                  <a:pt x="0" y="0"/>
                </a:moveTo>
                <a:lnTo>
                  <a:pt x="12586382" y="0"/>
                </a:lnTo>
                <a:lnTo>
                  <a:pt x="12586382" y="8740326"/>
                </a:lnTo>
                <a:lnTo>
                  <a:pt x="0" y="8740326"/>
                </a:lnTo>
                <a:lnTo>
                  <a:pt x="0" y="0"/>
                </a:lnTo>
                <a:close/>
              </a:path>
            </a:pathLst>
          </a:custGeom>
          <a:blipFill>
            <a:blip r:embed="rId2"/>
            <a:stretch>
              <a:fillRect l="0" t="0" r="0" b="-262"/>
            </a:stretch>
          </a:blipFill>
        </p:spPr>
      </p:sp>
      <p:sp>
        <p:nvSpPr>
          <p:cNvPr name="TextBox 9" id="9"/>
          <p:cNvSpPr txBox="true"/>
          <p:nvPr/>
        </p:nvSpPr>
        <p:spPr>
          <a:xfrm rot="0">
            <a:off x="1418132" y="3986478"/>
            <a:ext cx="5297117" cy="1476817"/>
          </a:xfrm>
          <a:prstGeom prst="rect">
            <a:avLst/>
          </a:prstGeom>
        </p:spPr>
        <p:txBody>
          <a:bodyPr anchor="t" rtlCol="false" tIns="0" lIns="0" bIns="0" rIns="0">
            <a:spAutoFit/>
          </a:bodyPr>
          <a:lstStyle/>
          <a:p>
            <a:pPr algn="l" marL="0" indent="0" lvl="0">
              <a:lnSpc>
                <a:spcPts val="12160"/>
              </a:lnSpc>
              <a:spcBef>
                <a:spcPct val="0"/>
              </a:spcBef>
            </a:pPr>
            <a:r>
              <a:rPr lang="en-US" sz="8686">
                <a:solidFill>
                  <a:srgbClr val="FDFDFD"/>
                </a:solidFill>
                <a:latin typeface="Montserrat"/>
                <a:ea typeface="Montserrat"/>
                <a:cs typeface="Montserrat"/>
                <a:sym typeface="Montserrat"/>
              </a:rPr>
              <a:t>EDR</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7682463" y="-2783551"/>
            <a:ext cx="13287958" cy="15178802"/>
            <a:chOff x="0" y="0"/>
            <a:chExt cx="711548" cy="812800"/>
          </a:xfrm>
        </p:grpSpPr>
        <p:sp>
          <p:nvSpPr>
            <p:cNvPr name="Freeform 3" id="3"/>
            <p:cNvSpPr/>
            <p:nvPr/>
          </p:nvSpPr>
          <p:spPr>
            <a:xfrm flipH="false" flipV="false" rot="0">
              <a:off x="0" y="0"/>
              <a:ext cx="711548" cy="812800"/>
            </a:xfrm>
            <a:custGeom>
              <a:avLst/>
              <a:gdLst/>
              <a:ahLst/>
              <a:cxnLst/>
              <a:rect r="r" b="b" t="t" l="l"/>
              <a:pathLst>
                <a:path h="812800" w="711548">
                  <a:moveTo>
                    <a:pt x="355774" y="0"/>
                  </a:moveTo>
                  <a:cubicBezTo>
                    <a:pt x="159286" y="0"/>
                    <a:pt x="0" y="181951"/>
                    <a:pt x="0" y="406400"/>
                  </a:cubicBezTo>
                  <a:cubicBezTo>
                    <a:pt x="0" y="630849"/>
                    <a:pt x="159286" y="812800"/>
                    <a:pt x="355774" y="812800"/>
                  </a:cubicBezTo>
                  <a:cubicBezTo>
                    <a:pt x="552263" y="812800"/>
                    <a:pt x="711548" y="630849"/>
                    <a:pt x="711548" y="406400"/>
                  </a:cubicBezTo>
                  <a:cubicBezTo>
                    <a:pt x="711548" y="181951"/>
                    <a:pt x="552263" y="0"/>
                    <a:pt x="355774" y="0"/>
                  </a:cubicBezTo>
                  <a:close/>
                </a:path>
              </a:pathLst>
            </a:custGeom>
            <a:solidFill>
              <a:srgbClr val="000000">
                <a:alpha val="0"/>
              </a:srgbClr>
            </a:solidFill>
            <a:ln w="38100" cap="sq">
              <a:solidFill>
                <a:srgbClr val="145DA0"/>
              </a:solidFill>
              <a:prstDash val="solid"/>
              <a:miter/>
            </a:ln>
          </p:spPr>
        </p:sp>
        <p:sp>
          <p:nvSpPr>
            <p:cNvPr name="TextBox 4" id="4"/>
            <p:cNvSpPr txBox="true"/>
            <p:nvPr/>
          </p:nvSpPr>
          <p:spPr>
            <a:xfrm>
              <a:off x="66708" y="38100"/>
              <a:ext cx="578133"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8516662" y="-2000050"/>
            <a:ext cx="13881919" cy="13881919"/>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solidFill>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5605496" y="536914"/>
            <a:ext cx="12521789" cy="9610473"/>
          </a:xfrm>
          <a:custGeom>
            <a:avLst/>
            <a:gdLst/>
            <a:ahLst/>
            <a:cxnLst/>
            <a:rect r="r" b="b" t="t" l="l"/>
            <a:pathLst>
              <a:path h="9610473" w="12521789">
                <a:moveTo>
                  <a:pt x="0" y="0"/>
                </a:moveTo>
                <a:lnTo>
                  <a:pt x="12521789" y="0"/>
                </a:lnTo>
                <a:lnTo>
                  <a:pt x="12521789" y="9610474"/>
                </a:lnTo>
                <a:lnTo>
                  <a:pt x="0" y="9610474"/>
                </a:lnTo>
                <a:lnTo>
                  <a:pt x="0" y="0"/>
                </a:lnTo>
                <a:close/>
              </a:path>
            </a:pathLst>
          </a:custGeom>
          <a:blipFill>
            <a:blip r:embed="rId2"/>
            <a:stretch>
              <a:fillRect l="0" t="0" r="0" b="0"/>
            </a:stretch>
          </a:blipFill>
        </p:spPr>
      </p:sp>
      <p:sp>
        <p:nvSpPr>
          <p:cNvPr name="TextBox 9" id="9"/>
          <p:cNvSpPr txBox="true"/>
          <p:nvPr/>
        </p:nvSpPr>
        <p:spPr>
          <a:xfrm rot="0">
            <a:off x="469094" y="3218717"/>
            <a:ext cx="5297117" cy="3012340"/>
          </a:xfrm>
          <a:prstGeom prst="rect">
            <a:avLst/>
          </a:prstGeom>
        </p:spPr>
        <p:txBody>
          <a:bodyPr anchor="t" rtlCol="false" tIns="0" lIns="0" bIns="0" rIns="0">
            <a:spAutoFit/>
          </a:bodyPr>
          <a:lstStyle/>
          <a:p>
            <a:pPr algn="l" marL="0" indent="0" lvl="0">
              <a:lnSpc>
                <a:spcPts val="12160"/>
              </a:lnSpc>
              <a:spcBef>
                <a:spcPct val="0"/>
              </a:spcBef>
            </a:pPr>
            <a:r>
              <a:rPr lang="en-US" b="true" sz="8686">
                <a:solidFill>
                  <a:srgbClr val="FDFDFD"/>
                </a:solidFill>
                <a:latin typeface="Montserrat Bold"/>
                <a:ea typeface="Montserrat Bold"/>
                <a:cs typeface="Montserrat Bold"/>
                <a:sym typeface="Montserrat Bold"/>
              </a:rPr>
              <a:t>Sơ đồ tuần tự</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7682463" y="-2783551"/>
            <a:ext cx="13287958" cy="15178802"/>
            <a:chOff x="0" y="0"/>
            <a:chExt cx="711548" cy="812800"/>
          </a:xfrm>
        </p:grpSpPr>
        <p:sp>
          <p:nvSpPr>
            <p:cNvPr name="Freeform 3" id="3"/>
            <p:cNvSpPr/>
            <p:nvPr/>
          </p:nvSpPr>
          <p:spPr>
            <a:xfrm flipH="false" flipV="false" rot="0">
              <a:off x="0" y="0"/>
              <a:ext cx="711548" cy="812800"/>
            </a:xfrm>
            <a:custGeom>
              <a:avLst/>
              <a:gdLst/>
              <a:ahLst/>
              <a:cxnLst/>
              <a:rect r="r" b="b" t="t" l="l"/>
              <a:pathLst>
                <a:path h="812800" w="711548">
                  <a:moveTo>
                    <a:pt x="355774" y="0"/>
                  </a:moveTo>
                  <a:cubicBezTo>
                    <a:pt x="159286" y="0"/>
                    <a:pt x="0" y="181951"/>
                    <a:pt x="0" y="406400"/>
                  </a:cubicBezTo>
                  <a:cubicBezTo>
                    <a:pt x="0" y="630849"/>
                    <a:pt x="159286" y="812800"/>
                    <a:pt x="355774" y="812800"/>
                  </a:cubicBezTo>
                  <a:cubicBezTo>
                    <a:pt x="552263" y="812800"/>
                    <a:pt x="711548" y="630849"/>
                    <a:pt x="711548" y="406400"/>
                  </a:cubicBezTo>
                  <a:cubicBezTo>
                    <a:pt x="711548" y="181951"/>
                    <a:pt x="552263" y="0"/>
                    <a:pt x="355774" y="0"/>
                  </a:cubicBezTo>
                  <a:close/>
                </a:path>
              </a:pathLst>
            </a:custGeom>
            <a:solidFill>
              <a:srgbClr val="000000">
                <a:alpha val="0"/>
              </a:srgbClr>
            </a:solidFill>
            <a:ln w="38100" cap="sq">
              <a:solidFill>
                <a:srgbClr val="145DA0"/>
              </a:solidFill>
              <a:prstDash val="solid"/>
              <a:miter/>
            </a:ln>
          </p:spPr>
        </p:sp>
        <p:sp>
          <p:nvSpPr>
            <p:cNvPr name="TextBox 4" id="4"/>
            <p:cNvSpPr txBox="true"/>
            <p:nvPr/>
          </p:nvSpPr>
          <p:spPr>
            <a:xfrm>
              <a:off x="66708" y="38100"/>
              <a:ext cx="578133"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8516662" y="-2000050"/>
            <a:ext cx="13881919" cy="13881919"/>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solidFill>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5605496" y="1375453"/>
            <a:ext cx="12682504" cy="7641209"/>
          </a:xfrm>
          <a:custGeom>
            <a:avLst/>
            <a:gdLst/>
            <a:ahLst/>
            <a:cxnLst/>
            <a:rect r="r" b="b" t="t" l="l"/>
            <a:pathLst>
              <a:path h="7641209" w="12682504">
                <a:moveTo>
                  <a:pt x="0" y="0"/>
                </a:moveTo>
                <a:lnTo>
                  <a:pt x="12682504" y="0"/>
                </a:lnTo>
                <a:lnTo>
                  <a:pt x="12682504" y="7641209"/>
                </a:lnTo>
                <a:lnTo>
                  <a:pt x="0" y="7641209"/>
                </a:lnTo>
                <a:lnTo>
                  <a:pt x="0" y="0"/>
                </a:lnTo>
                <a:close/>
              </a:path>
            </a:pathLst>
          </a:custGeom>
          <a:blipFill>
            <a:blip r:embed="rId2"/>
            <a:stretch>
              <a:fillRect l="0" t="0" r="0" b="0"/>
            </a:stretch>
          </a:blipFill>
        </p:spPr>
      </p:sp>
      <p:sp>
        <p:nvSpPr>
          <p:cNvPr name="TextBox 9" id="9"/>
          <p:cNvSpPr txBox="true"/>
          <p:nvPr/>
        </p:nvSpPr>
        <p:spPr>
          <a:xfrm rot="0">
            <a:off x="68140" y="3986478"/>
            <a:ext cx="5297117" cy="1476817"/>
          </a:xfrm>
          <a:prstGeom prst="rect">
            <a:avLst/>
          </a:prstGeom>
        </p:spPr>
        <p:txBody>
          <a:bodyPr anchor="t" rtlCol="false" tIns="0" lIns="0" bIns="0" rIns="0">
            <a:spAutoFit/>
          </a:bodyPr>
          <a:lstStyle/>
          <a:p>
            <a:pPr algn="l" marL="0" indent="0" lvl="0">
              <a:lnSpc>
                <a:spcPts val="12160"/>
              </a:lnSpc>
              <a:spcBef>
                <a:spcPct val="0"/>
              </a:spcBef>
            </a:pPr>
            <a:r>
              <a:rPr lang="en-US" b="true" sz="8686">
                <a:solidFill>
                  <a:srgbClr val="FDFDFD"/>
                </a:solidFill>
                <a:latin typeface="Montserrat Bold"/>
                <a:ea typeface="Montserrat Bold"/>
                <a:cs typeface="Montserrat Bold"/>
                <a:sym typeface="Montserrat Bold"/>
              </a:rPr>
              <a:t>Kiến trúc</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DAGm9kosEME</dc:identifier>
  <dcterms:modified xsi:type="dcterms:W3CDTF">2011-08-01T06:04:30Z</dcterms:modified>
  <cp:revision>1</cp:revision>
  <dc:title>White and Blue Professional Modern Technology Pitch Deck Presentation</dc:title>
</cp:coreProperties>
</file>